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mov"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3"/>
  </p:notesMasterIdLst>
  <p:handoutMasterIdLst>
    <p:handoutMasterId r:id="rId24"/>
  </p:handoutMasterIdLst>
  <p:sldIdLst>
    <p:sldId id="256" r:id="rId2"/>
    <p:sldId id="264" r:id="rId3"/>
    <p:sldId id="269" r:id="rId4"/>
    <p:sldId id="284" r:id="rId5"/>
    <p:sldId id="270" r:id="rId6"/>
    <p:sldId id="279" r:id="rId7"/>
    <p:sldId id="285" r:id="rId8"/>
    <p:sldId id="271" r:id="rId9"/>
    <p:sldId id="274" r:id="rId10"/>
    <p:sldId id="275" r:id="rId11"/>
    <p:sldId id="281" r:id="rId12"/>
    <p:sldId id="287" r:id="rId13"/>
    <p:sldId id="266" r:id="rId14"/>
    <p:sldId id="278" r:id="rId15"/>
    <p:sldId id="286" r:id="rId16"/>
    <p:sldId id="276" r:id="rId17"/>
    <p:sldId id="267" r:id="rId18"/>
    <p:sldId id="268" r:id="rId19"/>
    <p:sldId id="283" r:id="rId20"/>
    <p:sldId id="277" r:id="rId21"/>
    <p:sldId id="262"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903" autoAdjust="0"/>
  </p:normalViewPr>
  <p:slideViewPr>
    <p:cSldViewPr snapToGrid="0" snapToObjects="1">
      <p:cViewPr varScale="1">
        <p:scale>
          <a:sx n="72" d="100"/>
          <a:sy n="72" d="100"/>
        </p:scale>
        <p:origin x="-1304"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7CA917E-271D-B145-9D4E-25F03C49F78B}" type="datetimeFigureOut">
              <a:rPr lang="en-US" smtClean="0"/>
              <a:t>4/15/15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17095FB-A227-884E-B61C-24BB93355D17}" type="slidenum">
              <a:rPr lang="en-US" smtClean="0"/>
              <a:t>‹#›</a:t>
            </a:fld>
            <a:endParaRPr lang="en-US"/>
          </a:p>
        </p:txBody>
      </p:sp>
    </p:spTree>
    <p:extLst>
      <p:ext uri="{BB962C8B-B14F-4D97-AF65-F5344CB8AC3E}">
        <p14:creationId xmlns:p14="http://schemas.microsoft.com/office/powerpoint/2010/main" val="30584765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ABDBDC-DFEE-C243-98BF-152D509962CC}" type="datetimeFigureOut">
              <a:rPr lang="en-US" smtClean="0"/>
              <a:t>4/15/15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954227-CE48-8242-A64E-5C68FBE82515}" type="slidenum">
              <a:rPr lang="en-US" smtClean="0"/>
              <a:t>‹#›</a:t>
            </a:fld>
            <a:endParaRPr lang="en-US"/>
          </a:p>
        </p:txBody>
      </p:sp>
    </p:spTree>
    <p:extLst>
      <p:ext uri="{BB962C8B-B14F-4D97-AF65-F5344CB8AC3E}">
        <p14:creationId xmlns:p14="http://schemas.microsoft.com/office/powerpoint/2010/main" val="119254390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background information</a:t>
            </a:r>
            <a:r>
              <a:rPr lang="en-US" baseline="0" dirty="0" smtClean="0"/>
              <a:t>, the paper’s central purpose or question, and a review of the key results and their significance in a 20-30minute presentation. An excellent presentation would also include some discussion of the research methods, experimental design, and the presenter’s criticisms of the work, but you’ll have to use your own judgment to determine on how much time should be spent on </a:t>
            </a:r>
            <a:r>
              <a:rPr lang="en-US" baseline="0" smtClean="0"/>
              <a:t>these topics. </a:t>
            </a:r>
            <a:endParaRPr lang="en-US"/>
          </a:p>
        </p:txBody>
      </p:sp>
      <p:sp>
        <p:nvSpPr>
          <p:cNvPr id="4" name="Slide Number Placeholder 3"/>
          <p:cNvSpPr>
            <a:spLocks noGrp="1"/>
          </p:cNvSpPr>
          <p:nvPr>
            <p:ph type="sldNum" sz="quarter" idx="10"/>
          </p:nvPr>
        </p:nvSpPr>
        <p:spPr/>
        <p:txBody>
          <a:bodyPr/>
          <a:lstStyle/>
          <a:p>
            <a:fld id="{F8954227-CE48-8242-A64E-5C68FBE82515}" type="slidenum">
              <a:rPr lang="en-US" smtClean="0"/>
              <a:t>1</a:t>
            </a:fld>
            <a:endParaRPr lang="en-US"/>
          </a:p>
        </p:txBody>
      </p:sp>
    </p:spTree>
    <p:extLst>
      <p:ext uri="{BB962C8B-B14F-4D97-AF65-F5344CB8AC3E}">
        <p14:creationId xmlns:p14="http://schemas.microsoft.com/office/powerpoint/2010/main" val="2339728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LCP extrusion with smoothened receptor (SMO) crystals during data collection at the LCLS. The green laser illumination was synchronized with the LCLS X-ray pulses at 120 Hz. The nozzle is visible at the right, the 50 </a:t>
            </a:r>
            <a:r>
              <a:rPr lang="en-US" dirty="0" err="1" smtClean="0"/>
              <a:t>μm</a:t>
            </a:r>
            <a:r>
              <a:rPr lang="en-US" dirty="0" smtClean="0"/>
              <a:t> diameter jet flows from right to left with a flow velocity of 1.6 mm s</a:t>
            </a:r>
            <a:r>
              <a:rPr lang="en-US" baseline="30000" dirty="0" smtClean="0"/>
              <a:t>−1</a:t>
            </a:r>
            <a:r>
              <a:rPr lang="en-US" dirty="0" smtClean="0"/>
              <a:t> 190 </a:t>
            </a:r>
            <a:r>
              <a:rPr lang="en-US" dirty="0" err="1" smtClean="0"/>
              <a:t>nL</a:t>
            </a:r>
            <a:r>
              <a:rPr lang="en-US" dirty="0" smtClean="0"/>
              <a:t> min</a:t>
            </a:r>
            <a:r>
              <a:rPr lang="en-US" baseline="30000" dirty="0" smtClean="0"/>
              <a:t>−1</a:t>
            </a:r>
            <a:r>
              <a:rPr lang="en-US" dirty="0" smtClean="0"/>
              <a:t>). The X-ray beam intersects the jet about 100 </a:t>
            </a:r>
            <a:r>
              <a:rPr lang="en-US" dirty="0" err="1" smtClean="0"/>
              <a:t>μm</a:t>
            </a:r>
            <a:r>
              <a:rPr lang="en-US" dirty="0" smtClean="0"/>
              <a:t> downstream of the nozzle tip, where the jet appearance changes from continuous to chopped (vertical arrow). </a:t>
            </a:r>
            <a:r>
              <a:rPr lang="en-US" smtClean="0"/>
              <a:t>The X-ray hits are visible as dark ripples on the jet.</a:t>
            </a:r>
            <a:endParaRPr lang="en-US" dirty="0"/>
          </a:p>
        </p:txBody>
      </p:sp>
      <p:sp>
        <p:nvSpPr>
          <p:cNvPr id="4" name="Slide Number Placeholder 3"/>
          <p:cNvSpPr>
            <a:spLocks noGrp="1"/>
          </p:cNvSpPr>
          <p:nvPr>
            <p:ph type="sldNum" sz="quarter" idx="10"/>
          </p:nvPr>
        </p:nvSpPr>
        <p:spPr/>
        <p:txBody>
          <a:bodyPr/>
          <a:lstStyle/>
          <a:p>
            <a:fld id="{F8954227-CE48-8242-A64E-5C68FBE82515}" type="slidenum">
              <a:rPr lang="en-US" smtClean="0"/>
              <a:t>10</a:t>
            </a:fld>
            <a:endParaRPr lang="en-US"/>
          </a:p>
        </p:txBody>
      </p:sp>
    </p:spTree>
    <p:extLst>
      <p:ext uri="{BB962C8B-B14F-4D97-AF65-F5344CB8AC3E}">
        <p14:creationId xmlns:p14="http://schemas.microsoft.com/office/powerpoint/2010/main" val="193557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54227-CE48-8242-A64E-5C68FBE82515}" type="slidenum">
              <a:rPr lang="en-US" smtClean="0"/>
              <a:t>11</a:t>
            </a:fld>
            <a:endParaRPr lang="en-US"/>
          </a:p>
        </p:txBody>
      </p:sp>
    </p:spTree>
    <p:extLst>
      <p:ext uri="{BB962C8B-B14F-4D97-AF65-F5344CB8AC3E}">
        <p14:creationId xmlns:p14="http://schemas.microsoft.com/office/powerpoint/2010/main" val="193557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54227-CE48-8242-A64E-5C68FBE82515}" type="slidenum">
              <a:rPr lang="en-US" smtClean="0"/>
              <a:t>12</a:t>
            </a:fld>
            <a:endParaRPr lang="en-US"/>
          </a:p>
        </p:txBody>
      </p:sp>
    </p:spTree>
    <p:extLst>
      <p:ext uri="{BB962C8B-B14F-4D97-AF65-F5344CB8AC3E}">
        <p14:creationId xmlns:p14="http://schemas.microsoft.com/office/powerpoint/2010/main" val="193557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54227-CE48-8242-A64E-5C68FBE82515}" type="slidenum">
              <a:rPr lang="en-US" smtClean="0"/>
              <a:t>13</a:t>
            </a:fld>
            <a:endParaRPr lang="en-US"/>
          </a:p>
        </p:txBody>
      </p:sp>
    </p:spTree>
    <p:extLst>
      <p:ext uri="{BB962C8B-B14F-4D97-AF65-F5344CB8AC3E}">
        <p14:creationId xmlns:p14="http://schemas.microsoft.com/office/powerpoint/2010/main" val="193557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54227-CE48-8242-A64E-5C68FBE82515}" type="slidenum">
              <a:rPr lang="en-US" smtClean="0"/>
              <a:t>14</a:t>
            </a:fld>
            <a:endParaRPr lang="en-US"/>
          </a:p>
        </p:txBody>
      </p:sp>
    </p:spTree>
    <p:extLst>
      <p:ext uri="{BB962C8B-B14F-4D97-AF65-F5344CB8AC3E}">
        <p14:creationId xmlns:p14="http://schemas.microsoft.com/office/powerpoint/2010/main" val="193557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54227-CE48-8242-A64E-5C68FBE82515}" type="slidenum">
              <a:rPr lang="en-US" smtClean="0"/>
              <a:t>15</a:t>
            </a:fld>
            <a:endParaRPr lang="en-US"/>
          </a:p>
        </p:txBody>
      </p:sp>
    </p:spTree>
    <p:extLst>
      <p:ext uri="{BB962C8B-B14F-4D97-AF65-F5344CB8AC3E}">
        <p14:creationId xmlns:p14="http://schemas.microsoft.com/office/powerpoint/2010/main" val="193557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54227-CE48-8242-A64E-5C68FBE82515}" type="slidenum">
              <a:rPr lang="en-US" smtClean="0"/>
              <a:t>16</a:t>
            </a:fld>
            <a:endParaRPr lang="en-US"/>
          </a:p>
        </p:txBody>
      </p:sp>
    </p:spTree>
    <p:extLst>
      <p:ext uri="{BB962C8B-B14F-4D97-AF65-F5344CB8AC3E}">
        <p14:creationId xmlns:p14="http://schemas.microsoft.com/office/powerpoint/2010/main" val="193557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54227-CE48-8242-A64E-5C68FBE82515}" type="slidenum">
              <a:rPr lang="en-US" smtClean="0"/>
              <a:t>17</a:t>
            </a:fld>
            <a:endParaRPr lang="en-US"/>
          </a:p>
        </p:txBody>
      </p:sp>
    </p:spTree>
    <p:extLst>
      <p:ext uri="{BB962C8B-B14F-4D97-AF65-F5344CB8AC3E}">
        <p14:creationId xmlns:p14="http://schemas.microsoft.com/office/powerpoint/2010/main" val="193557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54227-CE48-8242-A64E-5C68FBE82515}" type="slidenum">
              <a:rPr lang="en-US" smtClean="0"/>
              <a:t>18</a:t>
            </a:fld>
            <a:endParaRPr lang="en-US"/>
          </a:p>
        </p:txBody>
      </p:sp>
    </p:spTree>
    <p:extLst>
      <p:ext uri="{BB962C8B-B14F-4D97-AF65-F5344CB8AC3E}">
        <p14:creationId xmlns:p14="http://schemas.microsoft.com/office/powerpoint/2010/main" val="193557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54227-CE48-8242-A64E-5C68FBE82515}" type="slidenum">
              <a:rPr lang="en-US" smtClean="0"/>
              <a:t>19</a:t>
            </a:fld>
            <a:endParaRPr lang="en-US"/>
          </a:p>
        </p:txBody>
      </p:sp>
    </p:spTree>
    <p:extLst>
      <p:ext uri="{BB962C8B-B14F-4D97-AF65-F5344CB8AC3E}">
        <p14:creationId xmlns:p14="http://schemas.microsoft.com/office/powerpoint/2010/main" val="193557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F8954227-CE48-8242-A64E-5C68FBE82515}" type="slidenum">
              <a:rPr lang="en-US" smtClean="0"/>
              <a:t>2</a:t>
            </a:fld>
            <a:endParaRPr lang="en-US"/>
          </a:p>
        </p:txBody>
      </p:sp>
    </p:spTree>
    <p:extLst>
      <p:ext uri="{BB962C8B-B14F-4D97-AF65-F5344CB8AC3E}">
        <p14:creationId xmlns:p14="http://schemas.microsoft.com/office/powerpoint/2010/main" val="1935577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54227-CE48-8242-A64E-5C68FBE82515}" type="slidenum">
              <a:rPr lang="en-US" smtClean="0"/>
              <a:t>20</a:t>
            </a:fld>
            <a:endParaRPr lang="en-US"/>
          </a:p>
        </p:txBody>
      </p:sp>
    </p:spTree>
    <p:extLst>
      <p:ext uri="{BB962C8B-B14F-4D97-AF65-F5344CB8AC3E}">
        <p14:creationId xmlns:p14="http://schemas.microsoft.com/office/powerpoint/2010/main" val="193557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54227-CE48-8242-A64E-5C68FBE82515}" type="slidenum">
              <a:rPr lang="en-US" smtClean="0"/>
              <a:t>3</a:t>
            </a:fld>
            <a:endParaRPr lang="en-US"/>
          </a:p>
        </p:txBody>
      </p:sp>
    </p:spTree>
    <p:extLst>
      <p:ext uri="{BB962C8B-B14F-4D97-AF65-F5344CB8AC3E}">
        <p14:creationId xmlns:p14="http://schemas.microsoft.com/office/powerpoint/2010/main" val="193557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54227-CE48-8242-A64E-5C68FBE82515}" type="slidenum">
              <a:rPr lang="en-US" smtClean="0"/>
              <a:t>4</a:t>
            </a:fld>
            <a:endParaRPr lang="en-US"/>
          </a:p>
        </p:txBody>
      </p:sp>
    </p:spTree>
    <p:extLst>
      <p:ext uri="{BB962C8B-B14F-4D97-AF65-F5344CB8AC3E}">
        <p14:creationId xmlns:p14="http://schemas.microsoft.com/office/powerpoint/2010/main" val="193557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54227-CE48-8242-A64E-5C68FBE82515}" type="slidenum">
              <a:rPr lang="en-US" smtClean="0"/>
              <a:t>5</a:t>
            </a:fld>
            <a:endParaRPr lang="en-US"/>
          </a:p>
        </p:txBody>
      </p:sp>
    </p:spTree>
    <p:extLst>
      <p:ext uri="{BB962C8B-B14F-4D97-AF65-F5344CB8AC3E}">
        <p14:creationId xmlns:p14="http://schemas.microsoft.com/office/powerpoint/2010/main" val="193557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54227-CE48-8242-A64E-5C68FBE82515}" type="slidenum">
              <a:rPr lang="en-US" smtClean="0"/>
              <a:t>6</a:t>
            </a:fld>
            <a:endParaRPr lang="en-US"/>
          </a:p>
        </p:txBody>
      </p:sp>
    </p:spTree>
    <p:extLst>
      <p:ext uri="{BB962C8B-B14F-4D97-AF65-F5344CB8AC3E}">
        <p14:creationId xmlns:p14="http://schemas.microsoft.com/office/powerpoint/2010/main" val="193557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54227-CE48-8242-A64E-5C68FBE82515}" type="slidenum">
              <a:rPr lang="en-US" smtClean="0"/>
              <a:t>7</a:t>
            </a:fld>
            <a:endParaRPr lang="en-US"/>
          </a:p>
        </p:txBody>
      </p:sp>
    </p:spTree>
    <p:extLst>
      <p:ext uri="{BB962C8B-B14F-4D97-AF65-F5344CB8AC3E}">
        <p14:creationId xmlns:p14="http://schemas.microsoft.com/office/powerpoint/2010/main" val="193557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54227-CE48-8242-A64E-5C68FBE82515}" type="slidenum">
              <a:rPr lang="en-US" smtClean="0"/>
              <a:t>8</a:t>
            </a:fld>
            <a:endParaRPr lang="en-US"/>
          </a:p>
        </p:txBody>
      </p:sp>
    </p:spTree>
    <p:extLst>
      <p:ext uri="{BB962C8B-B14F-4D97-AF65-F5344CB8AC3E}">
        <p14:creationId xmlns:p14="http://schemas.microsoft.com/office/powerpoint/2010/main" val="193557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54227-CE48-8242-A64E-5C68FBE82515}" type="slidenum">
              <a:rPr lang="en-US" smtClean="0"/>
              <a:t>9</a:t>
            </a:fld>
            <a:endParaRPr lang="en-US"/>
          </a:p>
        </p:txBody>
      </p:sp>
    </p:spTree>
    <p:extLst>
      <p:ext uri="{BB962C8B-B14F-4D97-AF65-F5344CB8AC3E}">
        <p14:creationId xmlns:p14="http://schemas.microsoft.com/office/powerpoint/2010/main" val="193557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E7E957-910D-5F40-A1FB-1E47ECD69A2D}" type="datetime1">
              <a:rPr lang="en-US" smtClean="0"/>
              <a:t>4/15/15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9EB3B6-FCFA-9B4A-941F-D5DAB9871DB4}" type="slidenum">
              <a:rPr lang="en-US" smtClean="0"/>
              <a:t>‹#›</a:t>
            </a:fld>
            <a:endParaRPr lang="en-US"/>
          </a:p>
        </p:txBody>
      </p:sp>
    </p:spTree>
    <p:extLst>
      <p:ext uri="{BB962C8B-B14F-4D97-AF65-F5344CB8AC3E}">
        <p14:creationId xmlns:p14="http://schemas.microsoft.com/office/powerpoint/2010/main" val="644053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E0F048-3AD3-F947-8BA2-FF7B9E635EF0}" type="datetime1">
              <a:rPr lang="en-US" smtClean="0"/>
              <a:t>4/15/15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9EB3B6-FCFA-9B4A-941F-D5DAB9871DB4}" type="slidenum">
              <a:rPr lang="en-US" smtClean="0"/>
              <a:t>‹#›</a:t>
            </a:fld>
            <a:endParaRPr lang="en-US"/>
          </a:p>
        </p:txBody>
      </p:sp>
    </p:spTree>
    <p:extLst>
      <p:ext uri="{BB962C8B-B14F-4D97-AF65-F5344CB8AC3E}">
        <p14:creationId xmlns:p14="http://schemas.microsoft.com/office/powerpoint/2010/main" val="1476972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FA67A5-EF24-2440-AC6B-143558A7150F}" type="datetime1">
              <a:rPr lang="en-US" smtClean="0"/>
              <a:t>4/15/15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9EB3B6-FCFA-9B4A-941F-D5DAB9871DB4}" type="slidenum">
              <a:rPr lang="en-US" smtClean="0"/>
              <a:t>‹#›</a:t>
            </a:fld>
            <a:endParaRPr lang="en-US"/>
          </a:p>
        </p:txBody>
      </p:sp>
    </p:spTree>
    <p:extLst>
      <p:ext uri="{BB962C8B-B14F-4D97-AF65-F5344CB8AC3E}">
        <p14:creationId xmlns:p14="http://schemas.microsoft.com/office/powerpoint/2010/main" val="1111310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9A7988-F180-6448-A84A-BF5CE00CB17C}" type="datetime1">
              <a:rPr lang="en-US" smtClean="0"/>
              <a:t>4/15/15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9EB3B6-FCFA-9B4A-941F-D5DAB9871DB4}" type="slidenum">
              <a:rPr lang="en-US" smtClean="0"/>
              <a:t>‹#›</a:t>
            </a:fld>
            <a:endParaRPr lang="en-US"/>
          </a:p>
        </p:txBody>
      </p:sp>
    </p:spTree>
    <p:extLst>
      <p:ext uri="{BB962C8B-B14F-4D97-AF65-F5344CB8AC3E}">
        <p14:creationId xmlns:p14="http://schemas.microsoft.com/office/powerpoint/2010/main" val="753942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317BF6-EB7F-7F46-8CD5-176D37FBA9C6}" type="datetime1">
              <a:rPr lang="en-US" smtClean="0"/>
              <a:t>4/15/15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9EB3B6-FCFA-9B4A-941F-D5DAB9871DB4}" type="slidenum">
              <a:rPr lang="en-US" smtClean="0"/>
              <a:t>‹#›</a:t>
            </a:fld>
            <a:endParaRPr lang="en-US"/>
          </a:p>
        </p:txBody>
      </p:sp>
    </p:spTree>
    <p:extLst>
      <p:ext uri="{BB962C8B-B14F-4D97-AF65-F5344CB8AC3E}">
        <p14:creationId xmlns:p14="http://schemas.microsoft.com/office/powerpoint/2010/main" val="169403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8B3A0A-AEE9-AC41-B699-CECACC062222}" type="datetime1">
              <a:rPr lang="en-US" smtClean="0"/>
              <a:t>4/15/15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9EB3B6-FCFA-9B4A-941F-D5DAB9871DB4}" type="slidenum">
              <a:rPr lang="en-US" smtClean="0"/>
              <a:t>‹#›</a:t>
            </a:fld>
            <a:endParaRPr lang="en-US"/>
          </a:p>
        </p:txBody>
      </p:sp>
    </p:spTree>
    <p:extLst>
      <p:ext uri="{BB962C8B-B14F-4D97-AF65-F5344CB8AC3E}">
        <p14:creationId xmlns:p14="http://schemas.microsoft.com/office/powerpoint/2010/main" val="2721724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AFA4B3-3ED3-6444-9CEC-3F605C834A2F}" type="datetime1">
              <a:rPr lang="en-US" smtClean="0"/>
              <a:t>4/15/15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9EB3B6-FCFA-9B4A-941F-D5DAB9871DB4}" type="slidenum">
              <a:rPr lang="en-US" smtClean="0"/>
              <a:t>‹#›</a:t>
            </a:fld>
            <a:endParaRPr lang="en-US"/>
          </a:p>
        </p:txBody>
      </p:sp>
    </p:spTree>
    <p:extLst>
      <p:ext uri="{BB962C8B-B14F-4D97-AF65-F5344CB8AC3E}">
        <p14:creationId xmlns:p14="http://schemas.microsoft.com/office/powerpoint/2010/main" val="1241412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B0AB0F5-7953-FA41-BC9F-639A4191EA08}" type="datetime1">
              <a:rPr lang="en-US" smtClean="0"/>
              <a:t>4/15/15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9EB3B6-FCFA-9B4A-941F-D5DAB9871DB4}" type="slidenum">
              <a:rPr lang="en-US" smtClean="0"/>
              <a:t>‹#›</a:t>
            </a:fld>
            <a:endParaRPr lang="en-US"/>
          </a:p>
        </p:txBody>
      </p:sp>
    </p:spTree>
    <p:extLst>
      <p:ext uri="{BB962C8B-B14F-4D97-AF65-F5344CB8AC3E}">
        <p14:creationId xmlns:p14="http://schemas.microsoft.com/office/powerpoint/2010/main" val="2009294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038AD3-B17A-454A-BD5B-9F77564206F2}" type="datetime1">
              <a:rPr lang="en-US" smtClean="0"/>
              <a:t>4/15/15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9EB3B6-FCFA-9B4A-941F-D5DAB9871DB4}" type="slidenum">
              <a:rPr lang="en-US" smtClean="0"/>
              <a:t>‹#›</a:t>
            </a:fld>
            <a:endParaRPr lang="en-US"/>
          </a:p>
        </p:txBody>
      </p:sp>
    </p:spTree>
    <p:extLst>
      <p:ext uri="{BB962C8B-B14F-4D97-AF65-F5344CB8AC3E}">
        <p14:creationId xmlns:p14="http://schemas.microsoft.com/office/powerpoint/2010/main" val="3554225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82204D-0E66-D047-AE2B-BD9544B69A5C}" type="datetime1">
              <a:rPr lang="en-US" smtClean="0"/>
              <a:t>4/15/15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9EB3B6-FCFA-9B4A-941F-D5DAB9871DB4}" type="slidenum">
              <a:rPr lang="en-US" smtClean="0"/>
              <a:t>‹#›</a:t>
            </a:fld>
            <a:endParaRPr lang="en-US"/>
          </a:p>
        </p:txBody>
      </p:sp>
    </p:spTree>
    <p:extLst>
      <p:ext uri="{BB962C8B-B14F-4D97-AF65-F5344CB8AC3E}">
        <p14:creationId xmlns:p14="http://schemas.microsoft.com/office/powerpoint/2010/main" val="3900872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7B5880-4E48-3349-BBCC-E57AA8206EFD}" type="datetime1">
              <a:rPr lang="en-US" smtClean="0"/>
              <a:t>4/15/15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9EB3B6-FCFA-9B4A-941F-D5DAB9871DB4}" type="slidenum">
              <a:rPr lang="en-US" smtClean="0"/>
              <a:t>‹#›</a:t>
            </a:fld>
            <a:endParaRPr lang="en-US"/>
          </a:p>
        </p:txBody>
      </p:sp>
    </p:spTree>
    <p:extLst>
      <p:ext uri="{BB962C8B-B14F-4D97-AF65-F5344CB8AC3E}">
        <p14:creationId xmlns:p14="http://schemas.microsoft.com/office/powerpoint/2010/main" val="5030833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9A4ED4-EDF4-3D49-A050-7C1C25B54B90}" type="datetime1">
              <a:rPr lang="en-US" smtClean="0"/>
              <a:t>4/15/15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9EB3B6-FCFA-9B4A-941F-D5DAB9871DB4}" type="slidenum">
              <a:rPr lang="en-US" smtClean="0"/>
              <a:t>‹#›</a:t>
            </a:fld>
            <a:endParaRPr lang="en-US"/>
          </a:p>
        </p:txBody>
      </p:sp>
    </p:spTree>
    <p:extLst>
      <p:ext uri="{BB962C8B-B14F-4D97-AF65-F5344CB8AC3E}">
        <p14:creationId xmlns:p14="http://schemas.microsoft.com/office/powerpoint/2010/main" val="2071909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11.png"/><Relationship Id="rId1" Type="http://schemas.microsoft.com/office/2007/relationships/media" Target="../media/media1.mov"/><Relationship Id="rId2" Type="http://schemas.openxmlformats.org/officeDocument/2006/relationships/video" Target="../media/media1.mov"/></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emf"/></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emf"/></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10.em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hyperlink" Target="http://www.nature.com/nrd/journal/v5/n12/pdf/nrd2199.pdf" TargetMode="External"/><Relationship Id="rId4" Type="http://schemas.openxmlformats.org/officeDocument/2006/relationships/hyperlink" Target="http://www.nature.com/scitable/topicpage/protein-function-14123348A" TargetMode="External"/><Relationship Id="rId5" Type="http://schemas.openxmlformats.org/officeDocument/2006/relationships/hyperlink" Target="http://www.sciencedirect.com/science/article/pii/S0022283600943158" TargetMode="External"/><Relationship Id="rId6" Type="http://schemas.openxmlformats.org/officeDocument/2006/relationships/hyperlink" Target="http://cherezov.scripps.edu/resources.htm" TargetMode="External"/><Relationship Id="rId7" Type="http://schemas.openxmlformats.org/officeDocument/2006/relationships/hyperlink" Target="http://www.nature.com/ncomms/2014/140214/ncomms4309/extref/ncomms4309-s1.pdf" TargetMode="External"/><Relationship Id="rId1" Type="http://schemas.openxmlformats.org/officeDocument/2006/relationships/slideLayout" Target="../slideLayouts/slideLayout2.xml"/><Relationship Id="rId2" Type="http://schemas.openxmlformats.org/officeDocument/2006/relationships/hyperlink" Target="http://www.ncbi.nlm.nih.gov/pmc/articles/PMC2279940/pdf/0131948.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91969" y="5932097"/>
            <a:ext cx="2952029" cy="799689"/>
          </a:xfrm>
        </p:spPr>
        <p:txBody>
          <a:bodyPr>
            <a:normAutofit/>
          </a:bodyPr>
          <a:lstStyle/>
          <a:p>
            <a:r>
              <a:rPr lang="en-US" sz="1600" dirty="0" smtClean="0">
                <a:solidFill>
                  <a:schemeClr val="tx1"/>
                </a:solidFill>
                <a:latin typeface="Helvetica"/>
                <a:cs typeface="Helvetica"/>
              </a:rPr>
              <a:t>Jose Luis Olmos, Jr. (Joey)</a:t>
            </a:r>
          </a:p>
          <a:p>
            <a:r>
              <a:rPr lang="en-US" sz="1600" dirty="0" smtClean="0">
                <a:solidFill>
                  <a:schemeClr val="tx1"/>
                </a:solidFill>
                <a:latin typeface="Helvetica"/>
                <a:cs typeface="Helvetica"/>
              </a:rPr>
              <a:t>15 April 2015</a:t>
            </a:r>
            <a:endParaRPr lang="en-US" sz="1600" dirty="0">
              <a:solidFill>
                <a:schemeClr val="tx1"/>
              </a:solidFill>
              <a:latin typeface="Helvetica"/>
              <a:cs typeface="Helvetica"/>
            </a:endParaRPr>
          </a:p>
        </p:txBody>
      </p:sp>
      <p:pic>
        <p:nvPicPr>
          <p:cNvPr id="5" name="Picture 4"/>
          <p:cNvPicPr>
            <a:picLocks noChangeAspect="1"/>
          </p:cNvPicPr>
          <p:nvPr/>
        </p:nvPicPr>
        <p:blipFill>
          <a:blip r:embed="rId3"/>
          <a:stretch>
            <a:fillRect/>
          </a:stretch>
        </p:blipFill>
        <p:spPr>
          <a:xfrm>
            <a:off x="5328065" y="0"/>
            <a:ext cx="3815935" cy="1329264"/>
          </a:xfrm>
          <a:prstGeom prst="rect">
            <a:avLst/>
          </a:prstGeom>
        </p:spPr>
      </p:pic>
      <p:pic>
        <p:nvPicPr>
          <p:cNvPr id="2" name="Picture 1"/>
          <p:cNvPicPr>
            <a:picLocks noChangeAspect="1"/>
          </p:cNvPicPr>
          <p:nvPr/>
        </p:nvPicPr>
        <p:blipFill>
          <a:blip r:embed="rId4"/>
          <a:stretch>
            <a:fillRect/>
          </a:stretch>
        </p:blipFill>
        <p:spPr>
          <a:xfrm>
            <a:off x="576579" y="1329264"/>
            <a:ext cx="7990842" cy="4602833"/>
          </a:xfrm>
          <a:prstGeom prst="rect">
            <a:avLst/>
          </a:prstGeom>
        </p:spPr>
      </p:pic>
    </p:spTree>
    <p:extLst>
      <p:ext uri="{BB962C8B-B14F-4D97-AF65-F5344CB8AC3E}">
        <p14:creationId xmlns:p14="http://schemas.microsoft.com/office/powerpoint/2010/main" val="223886315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tx1"/>
          </a:solidFill>
        </p:spPr>
        <p:txBody>
          <a:bodyPr>
            <a:normAutofit/>
          </a:bodyPr>
          <a:lstStyle/>
          <a:p>
            <a:r>
              <a:rPr lang="en-US" sz="3200" dirty="0" smtClean="0">
                <a:solidFill>
                  <a:schemeClr val="bg1"/>
                </a:solidFill>
                <a:latin typeface="Helvetica"/>
                <a:cs typeface="Helvetica"/>
              </a:rPr>
              <a:t>LCP extrusion</a:t>
            </a:r>
            <a:endParaRPr lang="en-US" sz="3200" dirty="0">
              <a:solidFill>
                <a:schemeClr val="bg1"/>
              </a:solidFill>
              <a:latin typeface="Helvetica"/>
              <a:cs typeface="Helvetica"/>
            </a:endParaRPr>
          </a:p>
        </p:txBody>
      </p:sp>
      <p:sp>
        <p:nvSpPr>
          <p:cNvPr id="4" name="TextBox 3"/>
          <p:cNvSpPr txBox="1"/>
          <p:nvPr/>
        </p:nvSpPr>
        <p:spPr>
          <a:xfrm>
            <a:off x="655459" y="1788747"/>
            <a:ext cx="6868669" cy="369332"/>
          </a:xfrm>
          <a:prstGeom prst="rect">
            <a:avLst/>
          </a:prstGeom>
          <a:noFill/>
        </p:spPr>
        <p:txBody>
          <a:bodyPr wrap="square" rtlCol="0">
            <a:spAutoFit/>
          </a:bodyPr>
          <a:lstStyle/>
          <a:p>
            <a:endParaRPr lang="en-US" dirty="0"/>
          </a:p>
        </p:txBody>
      </p:sp>
      <p:pic>
        <p:nvPicPr>
          <p:cNvPr id="3" name="ncomms4309-s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20800" y="1485408"/>
            <a:ext cx="6502400" cy="4876800"/>
          </a:xfrm>
          <a:prstGeom prst="rect">
            <a:avLst/>
          </a:prstGeom>
        </p:spPr>
      </p:pic>
      <p:sp>
        <p:nvSpPr>
          <p:cNvPr id="6" name="Slide Number Placeholder 5"/>
          <p:cNvSpPr>
            <a:spLocks noGrp="1"/>
          </p:cNvSpPr>
          <p:nvPr>
            <p:ph type="sldNum" sz="quarter" idx="12"/>
          </p:nvPr>
        </p:nvSpPr>
        <p:spPr/>
        <p:txBody>
          <a:bodyPr/>
          <a:lstStyle/>
          <a:p>
            <a:fld id="{699EB3B6-FCFA-9B4A-941F-D5DAB9871DB4}" type="slidenum">
              <a:rPr lang="en-US" smtClean="0"/>
              <a:t>10</a:t>
            </a:fld>
            <a:endParaRPr lang="en-US"/>
          </a:p>
        </p:txBody>
      </p:sp>
      <p:sp>
        <p:nvSpPr>
          <p:cNvPr id="7" name="TextBox 6"/>
          <p:cNvSpPr txBox="1"/>
          <p:nvPr/>
        </p:nvSpPr>
        <p:spPr>
          <a:xfrm>
            <a:off x="1393539" y="6426835"/>
            <a:ext cx="6922826" cy="276999"/>
          </a:xfrm>
          <a:prstGeom prst="rect">
            <a:avLst/>
          </a:prstGeom>
          <a:noFill/>
        </p:spPr>
        <p:txBody>
          <a:bodyPr wrap="square" rtlCol="0">
            <a:spAutoFit/>
          </a:bodyPr>
          <a:lstStyle/>
          <a:p>
            <a:r>
              <a:rPr lang="en-US" sz="1200" dirty="0" smtClean="0">
                <a:latin typeface="Helvetica"/>
                <a:cs typeface="Helvetica"/>
              </a:rPr>
              <a:t>Figure </a:t>
            </a:r>
            <a:r>
              <a:rPr lang="en-US" sz="1200" dirty="0">
                <a:latin typeface="Helvetica"/>
                <a:cs typeface="Helvetica"/>
              </a:rPr>
              <a:t>9</a:t>
            </a:r>
            <a:r>
              <a:rPr lang="en-US" sz="1200" dirty="0" smtClean="0">
                <a:latin typeface="Helvetica"/>
                <a:cs typeface="Helvetica"/>
              </a:rPr>
              <a:t>. LCP Injector movie. (</a:t>
            </a:r>
            <a:r>
              <a:rPr lang="en-US" sz="1200" dirty="0" err="1" smtClean="0">
                <a:latin typeface="Helvetica"/>
                <a:cs typeface="Helvetica"/>
              </a:rPr>
              <a:t>Weierstall</a:t>
            </a:r>
            <a:r>
              <a:rPr lang="en-US" sz="1200" dirty="0" smtClean="0">
                <a:latin typeface="Helvetica"/>
                <a:cs typeface="Helvetica"/>
              </a:rPr>
              <a:t>, U. </a:t>
            </a:r>
            <a:r>
              <a:rPr lang="en-US" sz="1200" i="1" dirty="0" smtClean="0">
                <a:latin typeface="Helvetica"/>
                <a:cs typeface="Helvetica"/>
              </a:rPr>
              <a:t>et al. Nat. </a:t>
            </a:r>
            <a:r>
              <a:rPr lang="en-US" sz="1200" i="1" dirty="0" err="1" smtClean="0">
                <a:latin typeface="Helvetica"/>
                <a:cs typeface="Helvetica"/>
              </a:rPr>
              <a:t>Commun</a:t>
            </a:r>
            <a:r>
              <a:rPr lang="en-US" sz="1200" i="1" dirty="0" smtClean="0">
                <a:latin typeface="Helvetica"/>
                <a:cs typeface="Helvetica"/>
              </a:rPr>
              <a:t>. </a:t>
            </a:r>
            <a:r>
              <a:rPr lang="en-US" sz="1200" dirty="0" smtClean="0">
                <a:latin typeface="Helvetica"/>
                <a:cs typeface="Helvetica"/>
              </a:rPr>
              <a:t>5:3309) </a:t>
            </a:r>
            <a:endParaRPr lang="en-US" sz="1200" dirty="0">
              <a:latin typeface="Helvetica"/>
              <a:cs typeface="Helvetica"/>
            </a:endParaRPr>
          </a:p>
        </p:txBody>
      </p:sp>
    </p:spTree>
    <p:extLst>
      <p:ext uri="{BB962C8B-B14F-4D97-AF65-F5344CB8AC3E}">
        <p14:creationId xmlns:p14="http://schemas.microsoft.com/office/powerpoint/2010/main" val="77983663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tx1"/>
          </a:solidFill>
        </p:spPr>
        <p:txBody>
          <a:bodyPr>
            <a:normAutofit/>
          </a:bodyPr>
          <a:lstStyle/>
          <a:p>
            <a:r>
              <a:rPr lang="en-US" sz="3200" dirty="0" smtClean="0">
                <a:solidFill>
                  <a:schemeClr val="bg1"/>
                </a:solidFill>
                <a:latin typeface="Helvetica"/>
                <a:cs typeface="Helvetica"/>
              </a:rPr>
              <a:t>Model Protein: Human Smoothened Receptor</a:t>
            </a:r>
            <a:endParaRPr lang="en-US" sz="3200" dirty="0">
              <a:solidFill>
                <a:schemeClr val="bg1"/>
              </a:solidFill>
              <a:latin typeface="Helvetica"/>
              <a:cs typeface="Helvetica"/>
            </a:endParaRPr>
          </a:p>
        </p:txBody>
      </p:sp>
      <p:sp>
        <p:nvSpPr>
          <p:cNvPr id="4" name="TextBox 3"/>
          <p:cNvSpPr txBox="1"/>
          <p:nvPr/>
        </p:nvSpPr>
        <p:spPr>
          <a:xfrm>
            <a:off x="655459" y="1788747"/>
            <a:ext cx="6868669" cy="369332"/>
          </a:xfrm>
          <a:prstGeom prst="rect">
            <a:avLst/>
          </a:prstGeom>
          <a:noFill/>
        </p:spPr>
        <p:txBody>
          <a:bodyPr wrap="square" rtlCol="0">
            <a:spAutoFit/>
          </a:bodyPr>
          <a:lstStyle/>
          <a:p>
            <a:endParaRPr lang="en-US" dirty="0"/>
          </a:p>
        </p:txBody>
      </p:sp>
      <p:sp>
        <p:nvSpPr>
          <p:cNvPr id="5" name="TextBox 4"/>
          <p:cNvSpPr txBox="1"/>
          <p:nvPr/>
        </p:nvSpPr>
        <p:spPr>
          <a:xfrm>
            <a:off x="511690" y="1370464"/>
            <a:ext cx="8548462" cy="1877437"/>
          </a:xfrm>
          <a:prstGeom prst="rect">
            <a:avLst/>
          </a:prstGeom>
          <a:noFill/>
        </p:spPr>
        <p:txBody>
          <a:bodyPr wrap="square" rtlCol="0">
            <a:spAutoFit/>
          </a:bodyPr>
          <a:lstStyle/>
          <a:p>
            <a:pPr marL="342900" indent="-342900">
              <a:buSzPct val="75000"/>
              <a:buFont typeface="Wingdings" charset="2"/>
              <a:buChar char=""/>
            </a:pPr>
            <a:r>
              <a:rPr lang="en-US" sz="2200" dirty="0" smtClean="0">
                <a:latin typeface="Helvetica"/>
                <a:cs typeface="Helvetica"/>
              </a:rPr>
              <a:t>Human Smoothened Receptor</a:t>
            </a:r>
          </a:p>
          <a:p>
            <a:pPr marL="800100" lvl="1" indent="-342900">
              <a:buSzPct val="75000"/>
              <a:buFont typeface="Wingdings" charset="2"/>
              <a:buChar char=""/>
            </a:pPr>
            <a:r>
              <a:rPr lang="en-US" dirty="0" smtClean="0">
                <a:latin typeface="Helvetica"/>
                <a:cs typeface="Helvetica"/>
              </a:rPr>
              <a:t>GPCR-like, frizzled class receptor</a:t>
            </a:r>
          </a:p>
          <a:p>
            <a:pPr marL="800100" lvl="1" indent="-342900">
              <a:buSzPct val="75000"/>
              <a:buFont typeface="Wingdings" charset="2"/>
              <a:buChar char=""/>
            </a:pPr>
            <a:r>
              <a:rPr lang="en-US" dirty="0" smtClean="0">
                <a:latin typeface="Helvetica"/>
                <a:cs typeface="Helvetica"/>
              </a:rPr>
              <a:t>Hedgehog signaling pathway, development, tissue maintenance</a:t>
            </a:r>
          </a:p>
          <a:p>
            <a:pPr marL="800100" lvl="1" indent="-342900">
              <a:buSzPct val="75000"/>
              <a:buFont typeface="Wingdings" charset="2"/>
              <a:buChar char=""/>
            </a:pPr>
            <a:r>
              <a:rPr lang="en-US" dirty="0" err="1" smtClean="0">
                <a:latin typeface="Helvetica"/>
                <a:cs typeface="Helvetica"/>
              </a:rPr>
              <a:t>cyclopamine</a:t>
            </a:r>
            <a:r>
              <a:rPr lang="en-US" dirty="0" smtClean="0">
                <a:latin typeface="Helvetica"/>
                <a:cs typeface="Helvetica"/>
              </a:rPr>
              <a:t> ligand (antagonist) derivatives for cancer treatment</a:t>
            </a:r>
          </a:p>
          <a:p>
            <a:pPr marL="800100" lvl="1" indent="-342900">
              <a:buSzPct val="75000"/>
              <a:buFont typeface="Wingdings" charset="2"/>
              <a:buChar char=""/>
            </a:pPr>
            <a:r>
              <a:rPr lang="en-US" dirty="0" smtClean="0">
                <a:latin typeface="Helvetica"/>
                <a:cs typeface="Helvetica"/>
              </a:rPr>
              <a:t>Corn lily and one-eyed sheep</a:t>
            </a:r>
            <a:endParaRPr lang="en-US" dirty="0">
              <a:latin typeface="Helvetica"/>
              <a:cs typeface="Helvetica"/>
            </a:endParaRPr>
          </a:p>
          <a:p>
            <a:pPr lvl="0">
              <a:defRPr sz="1800">
                <a:solidFill>
                  <a:srgbClr val="000000"/>
                </a:solidFill>
              </a:defRPr>
            </a:pPr>
            <a:endParaRPr lang="en-US" sz="2200" dirty="0">
              <a:latin typeface="Helvetica"/>
              <a:cs typeface="Helvetica"/>
            </a:endParaRPr>
          </a:p>
        </p:txBody>
      </p:sp>
      <p:sp>
        <p:nvSpPr>
          <p:cNvPr id="3" name="Slide Number Placeholder 2"/>
          <p:cNvSpPr>
            <a:spLocks noGrp="1"/>
          </p:cNvSpPr>
          <p:nvPr>
            <p:ph type="sldNum" sz="quarter" idx="12"/>
          </p:nvPr>
        </p:nvSpPr>
        <p:spPr/>
        <p:txBody>
          <a:bodyPr/>
          <a:lstStyle/>
          <a:p>
            <a:fld id="{699EB3B6-FCFA-9B4A-941F-D5DAB9871DB4}" type="slidenum">
              <a:rPr lang="en-US" smtClean="0"/>
              <a:t>11</a:t>
            </a:fld>
            <a:endParaRPr lang="en-US"/>
          </a:p>
        </p:txBody>
      </p:sp>
      <p:pic>
        <p:nvPicPr>
          <p:cNvPr id="6" name="Picture 5"/>
          <p:cNvPicPr>
            <a:picLocks noChangeAspect="1"/>
          </p:cNvPicPr>
          <p:nvPr/>
        </p:nvPicPr>
        <p:blipFill>
          <a:blip r:embed="rId3"/>
          <a:stretch>
            <a:fillRect/>
          </a:stretch>
        </p:blipFill>
        <p:spPr>
          <a:xfrm>
            <a:off x="5791274" y="3198525"/>
            <a:ext cx="2463104" cy="3157825"/>
          </a:xfrm>
          <a:prstGeom prst="rect">
            <a:avLst/>
          </a:prstGeom>
        </p:spPr>
      </p:pic>
      <p:pic>
        <p:nvPicPr>
          <p:cNvPr id="9" name="Picture 8"/>
          <p:cNvPicPr>
            <a:picLocks noChangeAspect="1"/>
          </p:cNvPicPr>
          <p:nvPr/>
        </p:nvPicPr>
        <p:blipFill>
          <a:blip r:embed="rId4"/>
          <a:stretch>
            <a:fillRect/>
          </a:stretch>
        </p:blipFill>
        <p:spPr>
          <a:xfrm>
            <a:off x="1253034" y="3198524"/>
            <a:ext cx="2204358" cy="3157825"/>
          </a:xfrm>
          <a:prstGeom prst="rect">
            <a:avLst/>
          </a:prstGeom>
        </p:spPr>
      </p:pic>
      <p:pic>
        <p:nvPicPr>
          <p:cNvPr id="10" name="Picture 9"/>
          <p:cNvPicPr>
            <a:picLocks noChangeAspect="1"/>
          </p:cNvPicPr>
          <p:nvPr/>
        </p:nvPicPr>
        <p:blipFill>
          <a:blip r:embed="rId5"/>
          <a:stretch>
            <a:fillRect/>
          </a:stretch>
        </p:blipFill>
        <p:spPr>
          <a:xfrm>
            <a:off x="2479944" y="3198525"/>
            <a:ext cx="4184113" cy="2928879"/>
          </a:xfrm>
          <a:prstGeom prst="rect">
            <a:avLst/>
          </a:prstGeom>
        </p:spPr>
      </p:pic>
      <p:sp>
        <p:nvSpPr>
          <p:cNvPr id="11" name="TextBox 10"/>
          <p:cNvSpPr txBox="1"/>
          <p:nvPr/>
        </p:nvSpPr>
        <p:spPr>
          <a:xfrm>
            <a:off x="1253034" y="6356350"/>
            <a:ext cx="6138017" cy="276999"/>
          </a:xfrm>
          <a:prstGeom prst="rect">
            <a:avLst/>
          </a:prstGeom>
          <a:noFill/>
        </p:spPr>
        <p:txBody>
          <a:bodyPr wrap="square" rtlCol="0">
            <a:spAutoFit/>
          </a:bodyPr>
          <a:lstStyle/>
          <a:p>
            <a:r>
              <a:rPr lang="en-US" sz="1200" dirty="0" smtClean="0">
                <a:latin typeface="Helvetica"/>
                <a:cs typeface="Helvetica"/>
              </a:rPr>
              <a:t>Figure 10a, b, and c.) Corny </a:t>
            </a:r>
            <a:r>
              <a:rPr lang="en-US" sz="1200" dirty="0" err="1" smtClean="0">
                <a:latin typeface="Helvetica"/>
                <a:cs typeface="Helvetica"/>
              </a:rPr>
              <a:t>lil</a:t>
            </a:r>
            <a:r>
              <a:rPr lang="en-US" sz="1200" dirty="0" smtClean="0">
                <a:latin typeface="Helvetica"/>
                <a:cs typeface="Helvetica"/>
              </a:rPr>
              <a:t>, </a:t>
            </a:r>
            <a:r>
              <a:rPr lang="en-US" sz="1200" dirty="0" err="1" smtClean="0">
                <a:latin typeface="Helvetica"/>
                <a:cs typeface="Helvetica"/>
              </a:rPr>
              <a:t>cyclopamine</a:t>
            </a:r>
            <a:r>
              <a:rPr lang="en-US" sz="1200" dirty="0" smtClean="0">
                <a:latin typeface="Helvetica"/>
                <a:cs typeface="Helvetica"/>
              </a:rPr>
              <a:t>, and one-eyed sheep. (Wikipedia)</a:t>
            </a:r>
            <a:endParaRPr lang="en-US" sz="1200" dirty="0">
              <a:latin typeface="Helvetica"/>
              <a:cs typeface="Helvetica"/>
            </a:endParaRPr>
          </a:p>
        </p:txBody>
      </p:sp>
    </p:spTree>
    <p:extLst>
      <p:ext uri="{BB962C8B-B14F-4D97-AF65-F5344CB8AC3E}">
        <p14:creationId xmlns:p14="http://schemas.microsoft.com/office/powerpoint/2010/main" val="72204961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877166" y="1297695"/>
            <a:ext cx="5048548" cy="5058655"/>
          </a:xfrm>
          <a:prstGeom prst="rect">
            <a:avLst/>
          </a:prstGeom>
        </p:spPr>
      </p:pic>
      <p:sp>
        <p:nvSpPr>
          <p:cNvPr id="2" name="Title 1"/>
          <p:cNvSpPr>
            <a:spLocks noGrp="1"/>
          </p:cNvSpPr>
          <p:nvPr>
            <p:ph type="title"/>
          </p:nvPr>
        </p:nvSpPr>
        <p:spPr>
          <a:xfrm>
            <a:off x="0" y="0"/>
            <a:ext cx="9144000" cy="1143000"/>
          </a:xfrm>
          <a:solidFill>
            <a:schemeClr val="tx1"/>
          </a:solidFill>
        </p:spPr>
        <p:txBody>
          <a:bodyPr>
            <a:normAutofit/>
          </a:bodyPr>
          <a:lstStyle/>
          <a:p>
            <a:r>
              <a:rPr lang="en-US" sz="3200" dirty="0" smtClean="0">
                <a:solidFill>
                  <a:schemeClr val="bg1"/>
                </a:solidFill>
                <a:latin typeface="Helvetica"/>
                <a:cs typeface="Helvetica"/>
              </a:rPr>
              <a:t>Crystal Growth</a:t>
            </a:r>
            <a:endParaRPr lang="en-US" sz="3200" dirty="0">
              <a:solidFill>
                <a:schemeClr val="bg1"/>
              </a:solidFill>
              <a:latin typeface="Helvetica"/>
              <a:cs typeface="Helvetica"/>
            </a:endParaRPr>
          </a:p>
        </p:txBody>
      </p:sp>
      <p:sp>
        <p:nvSpPr>
          <p:cNvPr id="4" name="TextBox 3"/>
          <p:cNvSpPr txBox="1"/>
          <p:nvPr/>
        </p:nvSpPr>
        <p:spPr>
          <a:xfrm>
            <a:off x="655459" y="1788747"/>
            <a:ext cx="6868669" cy="369332"/>
          </a:xfrm>
          <a:prstGeom prst="rect">
            <a:avLst/>
          </a:prstGeom>
          <a:noFill/>
        </p:spPr>
        <p:txBody>
          <a:bodyPr wrap="square" rtlCol="0">
            <a:spAutoFit/>
          </a:bodyPr>
          <a:lstStyle/>
          <a:p>
            <a:endParaRPr lang="en-US" dirty="0"/>
          </a:p>
        </p:txBody>
      </p:sp>
      <p:sp>
        <p:nvSpPr>
          <p:cNvPr id="5" name="TextBox 4"/>
          <p:cNvSpPr txBox="1"/>
          <p:nvPr/>
        </p:nvSpPr>
        <p:spPr>
          <a:xfrm>
            <a:off x="67119" y="1599446"/>
            <a:ext cx="3810046" cy="5170645"/>
          </a:xfrm>
          <a:prstGeom prst="rect">
            <a:avLst/>
          </a:prstGeom>
          <a:noFill/>
        </p:spPr>
        <p:txBody>
          <a:bodyPr wrap="square" rtlCol="0">
            <a:spAutoFit/>
          </a:bodyPr>
          <a:lstStyle/>
          <a:p>
            <a:pPr marL="342900" indent="-342900">
              <a:buSzPct val="75000"/>
              <a:buFont typeface="Wingdings" charset="2"/>
              <a:buChar char=""/>
            </a:pPr>
            <a:r>
              <a:rPr lang="en-US" sz="2200" dirty="0" smtClean="0">
                <a:latin typeface="Helvetica"/>
                <a:cs typeface="Helvetica"/>
              </a:rPr>
              <a:t>Human Smoothened Receptor</a:t>
            </a:r>
            <a:r>
              <a:rPr lang="en-US" sz="2200" dirty="0">
                <a:latin typeface="Helvetica"/>
                <a:cs typeface="Helvetica"/>
              </a:rPr>
              <a:t> </a:t>
            </a:r>
            <a:r>
              <a:rPr lang="en-US" sz="2200" dirty="0" smtClean="0">
                <a:latin typeface="Helvetica"/>
                <a:cs typeface="Helvetica"/>
              </a:rPr>
              <a:t>crystals </a:t>
            </a:r>
          </a:p>
          <a:p>
            <a:pPr>
              <a:buSzPct val="75000"/>
            </a:pPr>
            <a:endParaRPr lang="en-US" sz="2200" dirty="0" smtClean="0">
              <a:latin typeface="Helvetica"/>
              <a:cs typeface="Helvetica"/>
            </a:endParaRPr>
          </a:p>
          <a:p>
            <a:pPr marL="342900" indent="-342900">
              <a:buSzPct val="75000"/>
              <a:buFont typeface="Wingdings" charset="2"/>
              <a:buChar char=""/>
            </a:pPr>
            <a:r>
              <a:rPr lang="en-US" sz="2200" dirty="0" smtClean="0">
                <a:latin typeface="Helvetica"/>
                <a:cs typeface="Helvetica"/>
              </a:rPr>
              <a:t>SFX (above) Synchrotron (below)</a:t>
            </a:r>
          </a:p>
          <a:p>
            <a:pPr>
              <a:buSzPct val="75000"/>
            </a:pPr>
            <a:endParaRPr lang="en-US" sz="2200" dirty="0" smtClean="0">
              <a:latin typeface="Helvetica"/>
              <a:cs typeface="Helvetica"/>
            </a:endParaRPr>
          </a:p>
          <a:p>
            <a:pPr marL="342900" indent="-342900">
              <a:buSzPct val="75000"/>
              <a:buFont typeface="Wingdings" charset="2"/>
              <a:buChar char=""/>
            </a:pPr>
            <a:r>
              <a:rPr lang="en-US" sz="2200" dirty="0" smtClean="0">
                <a:latin typeface="Helvetica"/>
                <a:cs typeface="Helvetica"/>
              </a:rPr>
              <a:t>9.0 MAG / 10% (w/w) cholesterol</a:t>
            </a:r>
          </a:p>
          <a:p>
            <a:pPr marL="342900" indent="-342900">
              <a:buSzPct val="75000"/>
              <a:buFont typeface="Wingdings" charset="2"/>
              <a:buChar char=""/>
            </a:pPr>
            <a:endParaRPr lang="en-US" sz="2200" dirty="0">
              <a:latin typeface="Helvetica"/>
              <a:cs typeface="Helvetica"/>
            </a:endParaRPr>
          </a:p>
          <a:p>
            <a:pPr marL="342900" indent="-342900">
              <a:buSzPct val="75000"/>
              <a:buFont typeface="Wingdings" charset="2"/>
              <a:buChar char=""/>
            </a:pPr>
            <a:r>
              <a:rPr lang="en-US" sz="2200" dirty="0" smtClean="0">
                <a:latin typeface="Helvetica"/>
                <a:cs typeface="Helvetica"/>
              </a:rPr>
              <a:t> 2:3 (</a:t>
            </a:r>
            <a:r>
              <a:rPr lang="en-US" sz="2200" dirty="0" err="1" smtClean="0">
                <a:latin typeface="Helvetica"/>
                <a:cs typeface="Helvetica"/>
              </a:rPr>
              <a:t>protein:lipid</a:t>
            </a:r>
            <a:r>
              <a:rPr lang="en-US" sz="2200" dirty="0" smtClean="0">
                <a:latin typeface="Helvetica"/>
                <a:cs typeface="Helvetica"/>
              </a:rPr>
              <a:t>)</a:t>
            </a:r>
          </a:p>
          <a:p>
            <a:pPr marL="342900" indent="-342900">
              <a:buSzPct val="75000"/>
              <a:buFont typeface="Wingdings" charset="2"/>
              <a:buChar char=""/>
            </a:pPr>
            <a:endParaRPr lang="en-US" sz="2200" dirty="0">
              <a:latin typeface="Helvetica"/>
              <a:cs typeface="Helvetica"/>
            </a:endParaRPr>
          </a:p>
          <a:p>
            <a:pPr marL="342900" indent="-342900">
              <a:buSzPct val="75000"/>
              <a:buFont typeface="Wingdings" charset="2"/>
              <a:buChar char=""/>
            </a:pPr>
            <a:r>
              <a:rPr lang="en-US" sz="2200" dirty="0" smtClean="0">
                <a:latin typeface="Helvetica"/>
                <a:cs typeface="Helvetica"/>
              </a:rPr>
              <a:t>100mM </a:t>
            </a:r>
            <a:r>
              <a:rPr lang="en-US" sz="2200" dirty="0" err="1" smtClean="0">
                <a:latin typeface="Helvetica"/>
                <a:cs typeface="Helvetica"/>
              </a:rPr>
              <a:t>Hepes</a:t>
            </a:r>
            <a:r>
              <a:rPr lang="en-US" sz="2200" dirty="0" smtClean="0">
                <a:latin typeface="Helvetica"/>
                <a:cs typeface="Helvetica"/>
              </a:rPr>
              <a:t> pH 7.0, 30% (v/v) PEG 400, 100mM </a:t>
            </a:r>
            <a:r>
              <a:rPr lang="en-US" sz="2200" dirty="0" err="1" smtClean="0">
                <a:latin typeface="Helvetica"/>
                <a:cs typeface="Helvetica"/>
              </a:rPr>
              <a:t>NaCl</a:t>
            </a:r>
            <a:endParaRPr lang="en-US" sz="2200" dirty="0" smtClean="0">
              <a:latin typeface="Helvetica"/>
              <a:cs typeface="Helvetica"/>
            </a:endParaRPr>
          </a:p>
          <a:p>
            <a:pPr>
              <a:buSzPct val="75000"/>
            </a:pPr>
            <a:endParaRPr lang="en-US" sz="2200" dirty="0" smtClean="0">
              <a:latin typeface="Helvetica"/>
              <a:cs typeface="Helvetica"/>
            </a:endParaRPr>
          </a:p>
        </p:txBody>
      </p:sp>
      <p:sp>
        <p:nvSpPr>
          <p:cNvPr id="3" name="Slide Number Placeholder 2"/>
          <p:cNvSpPr>
            <a:spLocks noGrp="1"/>
          </p:cNvSpPr>
          <p:nvPr>
            <p:ph type="sldNum" sz="quarter" idx="12"/>
          </p:nvPr>
        </p:nvSpPr>
        <p:spPr/>
        <p:txBody>
          <a:bodyPr/>
          <a:lstStyle/>
          <a:p>
            <a:fld id="{699EB3B6-FCFA-9B4A-941F-D5DAB9871DB4}" type="slidenum">
              <a:rPr lang="en-US" smtClean="0"/>
              <a:t>12</a:t>
            </a:fld>
            <a:endParaRPr lang="en-US"/>
          </a:p>
        </p:txBody>
      </p:sp>
      <p:sp>
        <p:nvSpPr>
          <p:cNvPr id="13" name="TextBox 12"/>
          <p:cNvSpPr txBox="1"/>
          <p:nvPr/>
        </p:nvSpPr>
        <p:spPr>
          <a:xfrm>
            <a:off x="3877165" y="6426835"/>
            <a:ext cx="4439199" cy="461665"/>
          </a:xfrm>
          <a:prstGeom prst="rect">
            <a:avLst/>
          </a:prstGeom>
          <a:noFill/>
        </p:spPr>
        <p:txBody>
          <a:bodyPr wrap="square" rtlCol="0">
            <a:spAutoFit/>
          </a:bodyPr>
          <a:lstStyle/>
          <a:p>
            <a:r>
              <a:rPr lang="en-US" sz="1200" dirty="0" smtClean="0">
                <a:latin typeface="Helvetica"/>
                <a:cs typeface="Helvetica"/>
              </a:rPr>
              <a:t>Figure </a:t>
            </a:r>
            <a:r>
              <a:rPr lang="en-US" sz="1200" dirty="0">
                <a:latin typeface="Helvetica"/>
                <a:cs typeface="Helvetica"/>
              </a:rPr>
              <a:t>9</a:t>
            </a:r>
            <a:r>
              <a:rPr lang="en-US" sz="1200" dirty="0" smtClean="0">
                <a:latin typeface="Helvetica"/>
                <a:cs typeface="Helvetica"/>
              </a:rPr>
              <a:t>. LCP grown human smoothened protein crystals. (</a:t>
            </a:r>
            <a:r>
              <a:rPr lang="en-US" sz="1200" dirty="0" err="1" smtClean="0">
                <a:latin typeface="Helvetica"/>
                <a:cs typeface="Helvetica"/>
              </a:rPr>
              <a:t>Weierstall</a:t>
            </a:r>
            <a:r>
              <a:rPr lang="en-US" sz="1200" dirty="0" smtClean="0">
                <a:latin typeface="Helvetica"/>
                <a:cs typeface="Helvetica"/>
              </a:rPr>
              <a:t>, U. </a:t>
            </a:r>
            <a:r>
              <a:rPr lang="en-US" sz="1200" i="1" dirty="0" smtClean="0">
                <a:latin typeface="Helvetica"/>
                <a:cs typeface="Helvetica"/>
              </a:rPr>
              <a:t>et al. Nat. </a:t>
            </a:r>
            <a:r>
              <a:rPr lang="en-US" sz="1200" i="1" dirty="0" err="1" smtClean="0">
                <a:latin typeface="Helvetica"/>
                <a:cs typeface="Helvetica"/>
              </a:rPr>
              <a:t>Commun</a:t>
            </a:r>
            <a:r>
              <a:rPr lang="en-US" sz="1200" i="1" dirty="0" smtClean="0">
                <a:latin typeface="Helvetica"/>
                <a:cs typeface="Helvetica"/>
              </a:rPr>
              <a:t>. </a:t>
            </a:r>
            <a:r>
              <a:rPr lang="en-US" sz="1200" dirty="0" smtClean="0">
                <a:latin typeface="Helvetica"/>
                <a:cs typeface="Helvetica"/>
              </a:rPr>
              <a:t>5:3309) </a:t>
            </a:r>
            <a:endParaRPr lang="en-US" sz="1200" dirty="0">
              <a:latin typeface="Helvetica"/>
              <a:cs typeface="Helvetica"/>
            </a:endParaRPr>
          </a:p>
        </p:txBody>
      </p:sp>
    </p:spTree>
    <p:extLst>
      <p:ext uri="{BB962C8B-B14F-4D97-AF65-F5344CB8AC3E}">
        <p14:creationId xmlns:p14="http://schemas.microsoft.com/office/powerpoint/2010/main" val="103035069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tx1"/>
          </a:solidFill>
        </p:spPr>
        <p:txBody>
          <a:bodyPr>
            <a:normAutofit/>
          </a:bodyPr>
          <a:lstStyle/>
          <a:p>
            <a:r>
              <a:rPr lang="en-US" sz="3200" dirty="0" smtClean="0">
                <a:solidFill>
                  <a:schemeClr val="bg1"/>
                </a:solidFill>
                <a:latin typeface="Helvetica"/>
                <a:cs typeface="Helvetica"/>
              </a:rPr>
              <a:t>Structure Recovery</a:t>
            </a:r>
            <a:endParaRPr lang="en-US" sz="3200" dirty="0">
              <a:solidFill>
                <a:schemeClr val="bg1"/>
              </a:solidFill>
              <a:latin typeface="Helvetica"/>
              <a:cs typeface="Helvetica"/>
            </a:endParaRPr>
          </a:p>
        </p:txBody>
      </p:sp>
      <p:sp>
        <p:nvSpPr>
          <p:cNvPr id="4" name="TextBox 3"/>
          <p:cNvSpPr txBox="1"/>
          <p:nvPr/>
        </p:nvSpPr>
        <p:spPr>
          <a:xfrm>
            <a:off x="655459" y="1788747"/>
            <a:ext cx="6868669" cy="369332"/>
          </a:xfrm>
          <a:prstGeom prst="rect">
            <a:avLst/>
          </a:prstGeom>
          <a:noFill/>
        </p:spPr>
        <p:txBody>
          <a:bodyPr wrap="square" rtlCol="0">
            <a:spAutoFit/>
          </a:bodyPr>
          <a:lstStyle/>
          <a:p>
            <a:endParaRPr lang="en-US" dirty="0"/>
          </a:p>
        </p:txBody>
      </p:sp>
      <p:sp>
        <p:nvSpPr>
          <p:cNvPr id="5" name="TextBox 4"/>
          <p:cNvSpPr txBox="1"/>
          <p:nvPr/>
        </p:nvSpPr>
        <p:spPr>
          <a:xfrm>
            <a:off x="0" y="1264618"/>
            <a:ext cx="5044966" cy="5539978"/>
          </a:xfrm>
          <a:prstGeom prst="rect">
            <a:avLst/>
          </a:prstGeom>
          <a:noFill/>
        </p:spPr>
        <p:txBody>
          <a:bodyPr wrap="square" rtlCol="0">
            <a:spAutoFit/>
          </a:bodyPr>
          <a:lstStyle/>
          <a:p>
            <a:pPr marL="342900" indent="-342900">
              <a:buSzPct val="75000"/>
              <a:buFont typeface="Wingdings" charset="2"/>
              <a:buChar char=""/>
            </a:pPr>
            <a:r>
              <a:rPr lang="en-US" sz="2200" dirty="0" smtClean="0">
                <a:latin typeface="Helvetica"/>
                <a:cs typeface="Helvetica"/>
              </a:rPr>
              <a:t>Most commonly used lipid in LCP is </a:t>
            </a:r>
            <a:r>
              <a:rPr lang="en-US" sz="2200" dirty="0" err="1" smtClean="0">
                <a:latin typeface="Helvetica"/>
                <a:cs typeface="Helvetica"/>
              </a:rPr>
              <a:t>monoolein</a:t>
            </a:r>
            <a:r>
              <a:rPr lang="en-US" sz="2200" dirty="0" smtClean="0">
                <a:latin typeface="Helvetica"/>
                <a:cs typeface="Helvetica"/>
              </a:rPr>
              <a:t>, 9.9 MAG</a:t>
            </a:r>
          </a:p>
          <a:p>
            <a:pPr>
              <a:buSzPct val="75000"/>
            </a:pPr>
            <a:endParaRPr lang="en-US" sz="2200" dirty="0" smtClean="0">
              <a:latin typeface="Helvetica"/>
              <a:cs typeface="Helvetica"/>
            </a:endParaRPr>
          </a:p>
          <a:p>
            <a:pPr marL="342900" lvl="1" indent="-342900">
              <a:buSzPct val="75000"/>
              <a:buFont typeface="Wingdings" charset="2"/>
              <a:buChar char=""/>
            </a:pPr>
            <a:r>
              <a:rPr lang="en-US" sz="2200" dirty="0">
                <a:latin typeface="Helvetica"/>
                <a:cs typeface="Helvetica"/>
              </a:rPr>
              <a:t>P</a:t>
            </a:r>
            <a:r>
              <a:rPr lang="en-US" sz="2200" dirty="0" smtClean="0">
                <a:latin typeface="Helvetica"/>
                <a:cs typeface="Helvetica"/>
              </a:rPr>
              <a:t>hase </a:t>
            </a:r>
            <a:r>
              <a:rPr lang="en-US" sz="2200" dirty="0">
                <a:latin typeface="Helvetica"/>
                <a:cs typeface="Helvetica"/>
              </a:rPr>
              <a:t>transition to lamellar crystalline (L</a:t>
            </a:r>
            <a:r>
              <a:rPr lang="en-US" sz="2200" baseline="-25000" dirty="0">
                <a:latin typeface="Helvetica"/>
                <a:cs typeface="Helvetica"/>
              </a:rPr>
              <a:t>c</a:t>
            </a:r>
            <a:r>
              <a:rPr lang="en-US" sz="2200" dirty="0">
                <a:latin typeface="Helvetica"/>
                <a:cs typeface="Helvetica"/>
              </a:rPr>
              <a:t>) phase at 18°</a:t>
            </a:r>
            <a:r>
              <a:rPr lang="en-US" sz="2200" dirty="0" smtClean="0">
                <a:latin typeface="Helvetica"/>
                <a:cs typeface="Helvetica"/>
              </a:rPr>
              <a:t>C</a:t>
            </a:r>
          </a:p>
          <a:p>
            <a:pPr marL="0" lvl="1">
              <a:buSzPct val="75000"/>
            </a:pPr>
            <a:endParaRPr lang="en-US" sz="2200" dirty="0" smtClean="0">
              <a:latin typeface="Helvetica"/>
              <a:cs typeface="Helvetica"/>
            </a:endParaRPr>
          </a:p>
          <a:p>
            <a:pPr marL="342900" lvl="1" indent="-342900">
              <a:buSzPct val="75000"/>
              <a:buFont typeface="Wingdings" charset="2"/>
              <a:buChar char=""/>
            </a:pPr>
            <a:r>
              <a:rPr lang="en-US" sz="2200" dirty="0">
                <a:latin typeface="Helvetica"/>
                <a:cs typeface="Helvetica"/>
              </a:rPr>
              <a:t>LCP injected into evacuated sample chamber at ~10</a:t>
            </a:r>
            <a:r>
              <a:rPr lang="en-US" sz="2200" baseline="30000" dirty="0">
                <a:latin typeface="Helvetica"/>
                <a:cs typeface="Helvetica"/>
              </a:rPr>
              <a:t>-3</a:t>
            </a:r>
            <a:r>
              <a:rPr lang="en-US" sz="2200" dirty="0">
                <a:latin typeface="Helvetica"/>
                <a:cs typeface="Helvetica"/>
              </a:rPr>
              <a:t> </a:t>
            </a:r>
            <a:r>
              <a:rPr lang="en-US" sz="2200" dirty="0" err="1">
                <a:latin typeface="Helvetica"/>
                <a:cs typeface="Helvetica"/>
              </a:rPr>
              <a:t>Torr</a:t>
            </a:r>
            <a:r>
              <a:rPr lang="en-US" sz="2200" dirty="0">
                <a:latin typeface="Helvetica"/>
                <a:cs typeface="Helvetica"/>
              </a:rPr>
              <a:t> and 20°C, </a:t>
            </a:r>
            <a:r>
              <a:rPr lang="en-US" sz="2200" dirty="0" smtClean="0">
                <a:latin typeface="Helvetica"/>
                <a:cs typeface="Helvetica"/>
              </a:rPr>
              <a:t>so evaporative </a:t>
            </a:r>
            <a:r>
              <a:rPr lang="en-US" sz="2200" dirty="0">
                <a:latin typeface="Helvetica"/>
                <a:cs typeface="Helvetica"/>
              </a:rPr>
              <a:t>cooling can transform it into  L</a:t>
            </a:r>
            <a:r>
              <a:rPr lang="en-US" sz="2200" baseline="-25000" dirty="0">
                <a:latin typeface="Helvetica"/>
                <a:cs typeface="Helvetica"/>
              </a:rPr>
              <a:t>c </a:t>
            </a:r>
            <a:r>
              <a:rPr lang="en-US" sz="2200" dirty="0" smtClean="0">
                <a:latin typeface="Helvetica"/>
                <a:cs typeface="Helvetica"/>
              </a:rPr>
              <a:t>phase</a:t>
            </a:r>
            <a:endParaRPr lang="en-US" sz="2200" baseline="-25000" dirty="0" smtClean="0">
              <a:latin typeface="Helvetica"/>
              <a:cs typeface="Helvetica"/>
            </a:endParaRPr>
          </a:p>
          <a:p>
            <a:pPr marL="800100" lvl="2" indent="-342900">
              <a:buSzPct val="75000"/>
              <a:buFont typeface="Wingdings" charset="2"/>
              <a:buChar char=""/>
            </a:pPr>
            <a:r>
              <a:rPr lang="en-US" dirty="0" smtClean="0">
                <a:latin typeface="Helvetica"/>
                <a:cs typeface="Helvetica"/>
              </a:rPr>
              <a:t>Causing strong, sharp diffraction </a:t>
            </a:r>
            <a:r>
              <a:rPr lang="en-US" dirty="0">
                <a:latin typeface="Helvetica"/>
                <a:cs typeface="Helvetica"/>
              </a:rPr>
              <a:t>rings from </a:t>
            </a:r>
            <a:r>
              <a:rPr lang="en-US" dirty="0" smtClean="0">
                <a:latin typeface="Helvetica"/>
                <a:cs typeface="Helvetica"/>
              </a:rPr>
              <a:t>L</a:t>
            </a:r>
            <a:r>
              <a:rPr lang="en-US" baseline="-25000" dirty="0" smtClean="0">
                <a:latin typeface="Helvetica"/>
                <a:cs typeface="Helvetica"/>
              </a:rPr>
              <a:t>c </a:t>
            </a:r>
            <a:r>
              <a:rPr lang="en-US" baseline="-25000" dirty="0" err="1" smtClean="0">
                <a:latin typeface="Helvetica"/>
                <a:cs typeface="Helvetica"/>
              </a:rPr>
              <a:t>phsae</a:t>
            </a:r>
            <a:endParaRPr lang="en-US" baseline="-25000" dirty="0" smtClean="0">
              <a:latin typeface="Helvetica"/>
              <a:cs typeface="Helvetica"/>
            </a:endParaRPr>
          </a:p>
          <a:p>
            <a:pPr marL="800100" lvl="2" indent="-342900">
              <a:buSzPct val="75000"/>
              <a:buFont typeface="Wingdings" charset="2"/>
              <a:buChar char=""/>
            </a:pPr>
            <a:r>
              <a:rPr lang="en-US" dirty="0" smtClean="0">
                <a:latin typeface="Helvetica"/>
                <a:cs typeface="Helvetica"/>
              </a:rPr>
              <a:t>Increases background and poses danger to detector</a:t>
            </a:r>
          </a:p>
          <a:p>
            <a:pPr>
              <a:buSzPct val="75000"/>
            </a:pPr>
            <a:endParaRPr lang="en-US" sz="2200" dirty="0">
              <a:latin typeface="Helvetica"/>
              <a:cs typeface="Helvetica"/>
            </a:endParaRPr>
          </a:p>
          <a:p>
            <a:pPr marL="342900" indent="-342900">
              <a:buSzPct val="75000"/>
              <a:buFont typeface="Wingdings" charset="2"/>
              <a:buChar char=""/>
            </a:pPr>
            <a:endParaRPr lang="en-US" dirty="0">
              <a:latin typeface="Helvetica"/>
              <a:cs typeface="Helvetica"/>
            </a:endParaRPr>
          </a:p>
          <a:p>
            <a:pPr lvl="0">
              <a:defRPr sz="1800">
                <a:solidFill>
                  <a:srgbClr val="000000"/>
                </a:solidFill>
              </a:defRPr>
            </a:pPr>
            <a:endParaRPr lang="en-US" sz="2200" dirty="0">
              <a:latin typeface="Helvetica"/>
              <a:cs typeface="Helvetica"/>
            </a:endParaRPr>
          </a:p>
        </p:txBody>
      </p:sp>
      <p:pic>
        <p:nvPicPr>
          <p:cNvPr id="3" name="Picture 2"/>
          <p:cNvPicPr>
            <a:picLocks noChangeAspect="1"/>
          </p:cNvPicPr>
          <p:nvPr/>
        </p:nvPicPr>
        <p:blipFill>
          <a:blip r:embed="rId3"/>
          <a:stretch>
            <a:fillRect/>
          </a:stretch>
        </p:blipFill>
        <p:spPr>
          <a:xfrm>
            <a:off x="5635124" y="1384893"/>
            <a:ext cx="3051676" cy="3025593"/>
          </a:xfrm>
          <a:prstGeom prst="rect">
            <a:avLst/>
          </a:prstGeom>
        </p:spPr>
      </p:pic>
      <p:sp>
        <p:nvSpPr>
          <p:cNvPr id="6" name="Slide Number Placeholder 5"/>
          <p:cNvSpPr>
            <a:spLocks noGrp="1"/>
          </p:cNvSpPr>
          <p:nvPr>
            <p:ph type="sldNum" sz="quarter" idx="12"/>
          </p:nvPr>
        </p:nvSpPr>
        <p:spPr/>
        <p:txBody>
          <a:bodyPr/>
          <a:lstStyle/>
          <a:p>
            <a:fld id="{699EB3B6-FCFA-9B4A-941F-D5DAB9871DB4}" type="slidenum">
              <a:rPr lang="en-US" smtClean="0"/>
              <a:t>13</a:t>
            </a:fld>
            <a:endParaRPr lang="en-US"/>
          </a:p>
        </p:txBody>
      </p:sp>
      <p:sp>
        <p:nvSpPr>
          <p:cNvPr id="13" name="TextBox 12"/>
          <p:cNvSpPr txBox="1"/>
          <p:nvPr/>
        </p:nvSpPr>
        <p:spPr>
          <a:xfrm>
            <a:off x="5635124" y="4433581"/>
            <a:ext cx="3508876" cy="646331"/>
          </a:xfrm>
          <a:prstGeom prst="rect">
            <a:avLst/>
          </a:prstGeom>
          <a:noFill/>
        </p:spPr>
        <p:txBody>
          <a:bodyPr wrap="square" rtlCol="0">
            <a:spAutoFit/>
          </a:bodyPr>
          <a:lstStyle/>
          <a:p>
            <a:r>
              <a:rPr lang="en-US" sz="1200" dirty="0" smtClean="0">
                <a:latin typeface="Helvetica"/>
                <a:cs typeface="Helvetica"/>
              </a:rPr>
              <a:t>Figure 11a. Diffraction patterns and LCP extrusion. (</a:t>
            </a:r>
            <a:r>
              <a:rPr lang="en-US" sz="1200" dirty="0" err="1" smtClean="0">
                <a:latin typeface="Helvetica"/>
                <a:cs typeface="Helvetica"/>
              </a:rPr>
              <a:t>Weierstall</a:t>
            </a:r>
            <a:r>
              <a:rPr lang="en-US" sz="1200" dirty="0" smtClean="0">
                <a:latin typeface="Helvetica"/>
                <a:cs typeface="Helvetica"/>
              </a:rPr>
              <a:t>, U. </a:t>
            </a:r>
            <a:r>
              <a:rPr lang="en-US" sz="1200" i="1" dirty="0" smtClean="0">
                <a:latin typeface="Helvetica"/>
                <a:cs typeface="Helvetica"/>
              </a:rPr>
              <a:t>et al. Nat. </a:t>
            </a:r>
            <a:r>
              <a:rPr lang="en-US" sz="1200" i="1" dirty="0" err="1" smtClean="0">
                <a:latin typeface="Helvetica"/>
                <a:cs typeface="Helvetica"/>
              </a:rPr>
              <a:t>Commun</a:t>
            </a:r>
            <a:r>
              <a:rPr lang="en-US" sz="1200" i="1" dirty="0" smtClean="0">
                <a:latin typeface="Helvetica"/>
                <a:cs typeface="Helvetica"/>
              </a:rPr>
              <a:t>. </a:t>
            </a:r>
            <a:r>
              <a:rPr lang="en-US" sz="1200" dirty="0" smtClean="0">
                <a:latin typeface="Helvetica"/>
                <a:cs typeface="Helvetica"/>
              </a:rPr>
              <a:t>5:3309) </a:t>
            </a:r>
            <a:endParaRPr lang="en-US" sz="1200" dirty="0">
              <a:latin typeface="Helvetica"/>
              <a:cs typeface="Helvetica"/>
            </a:endParaRPr>
          </a:p>
        </p:txBody>
      </p:sp>
    </p:spTree>
    <p:extLst>
      <p:ext uri="{BB962C8B-B14F-4D97-AF65-F5344CB8AC3E}">
        <p14:creationId xmlns:p14="http://schemas.microsoft.com/office/powerpoint/2010/main" val="400290253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tx1"/>
          </a:solidFill>
        </p:spPr>
        <p:txBody>
          <a:bodyPr>
            <a:normAutofit/>
          </a:bodyPr>
          <a:lstStyle/>
          <a:p>
            <a:r>
              <a:rPr lang="en-US" sz="3200" dirty="0" smtClean="0">
                <a:solidFill>
                  <a:schemeClr val="bg1"/>
                </a:solidFill>
                <a:latin typeface="Helvetica"/>
                <a:cs typeface="Helvetica"/>
              </a:rPr>
              <a:t>Structure Recovery</a:t>
            </a:r>
            <a:endParaRPr lang="en-US" sz="3200" dirty="0">
              <a:solidFill>
                <a:schemeClr val="bg1"/>
              </a:solidFill>
              <a:latin typeface="Helvetica"/>
              <a:cs typeface="Helvetica"/>
            </a:endParaRPr>
          </a:p>
        </p:txBody>
      </p:sp>
      <p:sp>
        <p:nvSpPr>
          <p:cNvPr id="4" name="TextBox 3"/>
          <p:cNvSpPr txBox="1"/>
          <p:nvPr/>
        </p:nvSpPr>
        <p:spPr>
          <a:xfrm>
            <a:off x="655459" y="1788747"/>
            <a:ext cx="6868669" cy="369332"/>
          </a:xfrm>
          <a:prstGeom prst="rect">
            <a:avLst/>
          </a:prstGeom>
          <a:noFill/>
        </p:spPr>
        <p:txBody>
          <a:bodyPr wrap="square" rtlCol="0">
            <a:spAutoFit/>
          </a:bodyPr>
          <a:lstStyle/>
          <a:p>
            <a:endParaRPr lang="en-US" dirty="0"/>
          </a:p>
        </p:txBody>
      </p:sp>
      <p:sp>
        <p:nvSpPr>
          <p:cNvPr id="5" name="TextBox 4"/>
          <p:cNvSpPr txBox="1"/>
          <p:nvPr/>
        </p:nvSpPr>
        <p:spPr>
          <a:xfrm>
            <a:off x="511690" y="1370464"/>
            <a:ext cx="8548462" cy="1446550"/>
          </a:xfrm>
          <a:prstGeom prst="rect">
            <a:avLst/>
          </a:prstGeom>
          <a:noFill/>
        </p:spPr>
        <p:txBody>
          <a:bodyPr wrap="square" rtlCol="0">
            <a:spAutoFit/>
          </a:bodyPr>
          <a:lstStyle/>
          <a:p>
            <a:pPr marL="342900" lvl="2" indent="-342900">
              <a:buSzPct val="75000"/>
              <a:buFont typeface="Wingdings" charset="2"/>
              <a:buChar char=""/>
            </a:pPr>
            <a:r>
              <a:rPr lang="en-US" sz="2200" dirty="0" smtClean="0">
                <a:latin typeface="Helvetica"/>
                <a:cs typeface="Helvetica"/>
              </a:rPr>
              <a:t>Changing co-flowing gas from He (figure c) to N</a:t>
            </a:r>
            <a:r>
              <a:rPr lang="en-US" sz="2200" baseline="-25000" dirty="0" smtClean="0">
                <a:latin typeface="Helvetica"/>
                <a:cs typeface="Helvetica"/>
              </a:rPr>
              <a:t>2</a:t>
            </a:r>
            <a:r>
              <a:rPr lang="en-US" sz="2200" dirty="0" smtClean="0">
                <a:latin typeface="Helvetica"/>
                <a:cs typeface="Helvetica"/>
              </a:rPr>
              <a:t> (figure d) the formation </a:t>
            </a:r>
            <a:r>
              <a:rPr lang="en-US" sz="2200" dirty="0">
                <a:latin typeface="Helvetica"/>
                <a:cs typeface="Helvetica"/>
              </a:rPr>
              <a:t>of the </a:t>
            </a:r>
            <a:r>
              <a:rPr lang="en-US" sz="2200" dirty="0" smtClean="0">
                <a:latin typeface="Helvetica"/>
                <a:cs typeface="Helvetica"/>
              </a:rPr>
              <a:t>L</a:t>
            </a:r>
            <a:r>
              <a:rPr lang="en-US" sz="2200" baseline="-25000" dirty="0" smtClean="0">
                <a:latin typeface="Helvetica"/>
                <a:cs typeface="Helvetica"/>
              </a:rPr>
              <a:t>c </a:t>
            </a:r>
            <a:r>
              <a:rPr lang="en-US" sz="2200" dirty="0" smtClean="0">
                <a:latin typeface="Helvetica"/>
                <a:cs typeface="Helvetica"/>
              </a:rPr>
              <a:t>phase is suppressed but not </a:t>
            </a:r>
            <a:r>
              <a:rPr lang="en-US" sz="2200" dirty="0" err="1" smtClean="0">
                <a:latin typeface="Helvetica"/>
                <a:cs typeface="Helvetica"/>
              </a:rPr>
              <a:t>competely</a:t>
            </a:r>
            <a:r>
              <a:rPr lang="en-US" sz="2200" dirty="0" smtClean="0">
                <a:latin typeface="Helvetica"/>
                <a:cs typeface="Helvetica"/>
              </a:rPr>
              <a:t> eliminated with LCP prepared with 9.9 MAG </a:t>
            </a:r>
            <a:endParaRPr lang="en-US" dirty="0">
              <a:latin typeface="Helvetica"/>
              <a:cs typeface="Helvetica"/>
            </a:endParaRPr>
          </a:p>
          <a:p>
            <a:pPr lvl="0">
              <a:defRPr sz="1800">
                <a:solidFill>
                  <a:srgbClr val="000000"/>
                </a:solidFill>
              </a:defRPr>
            </a:pPr>
            <a:endParaRPr lang="en-US" sz="2200" dirty="0">
              <a:latin typeface="Helvetica"/>
              <a:cs typeface="Helvetica"/>
            </a:endParaRPr>
          </a:p>
        </p:txBody>
      </p:sp>
      <p:pic>
        <p:nvPicPr>
          <p:cNvPr id="11" name="Picture 10"/>
          <p:cNvPicPr>
            <a:picLocks noChangeAspect="1"/>
          </p:cNvPicPr>
          <p:nvPr/>
        </p:nvPicPr>
        <p:blipFill>
          <a:blip r:embed="rId3"/>
          <a:stretch>
            <a:fillRect/>
          </a:stretch>
        </p:blipFill>
        <p:spPr>
          <a:xfrm>
            <a:off x="1385427" y="3428998"/>
            <a:ext cx="2654935" cy="2490470"/>
          </a:xfrm>
          <a:prstGeom prst="rect">
            <a:avLst/>
          </a:prstGeom>
        </p:spPr>
      </p:pic>
      <p:pic>
        <p:nvPicPr>
          <p:cNvPr id="12" name="Picture 11"/>
          <p:cNvPicPr>
            <a:picLocks noChangeAspect="1"/>
          </p:cNvPicPr>
          <p:nvPr/>
        </p:nvPicPr>
        <p:blipFill>
          <a:blip r:embed="rId4"/>
          <a:stretch>
            <a:fillRect/>
          </a:stretch>
        </p:blipFill>
        <p:spPr>
          <a:xfrm>
            <a:off x="5190490" y="3391544"/>
            <a:ext cx="2725420" cy="2490470"/>
          </a:xfrm>
          <a:prstGeom prst="rect">
            <a:avLst/>
          </a:prstGeom>
        </p:spPr>
      </p:pic>
      <p:sp>
        <p:nvSpPr>
          <p:cNvPr id="6" name="Slide Number Placeholder 5"/>
          <p:cNvSpPr>
            <a:spLocks noGrp="1"/>
          </p:cNvSpPr>
          <p:nvPr>
            <p:ph type="sldNum" sz="quarter" idx="12"/>
          </p:nvPr>
        </p:nvSpPr>
        <p:spPr/>
        <p:txBody>
          <a:bodyPr/>
          <a:lstStyle/>
          <a:p>
            <a:fld id="{699EB3B6-FCFA-9B4A-941F-D5DAB9871DB4}" type="slidenum">
              <a:rPr lang="en-US" smtClean="0"/>
              <a:t>14</a:t>
            </a:fld>
            <a:endParaRPr lang="en-US"/>
          </a:p>
        </p:txBody>
      </p:sp>
      <p:sp>
        <p:nvSpPr>
          <p:cNvPr id="14" name="TextBox 13"/>
          <p:cNvSpPr txBox="1"/>
          <p:nvPr/>
        </p:nvSpPr>
        <p:spPr>
          <a:xfrm>
            <a:off x="1385426" y="5873018"/>
            <a:ext cx="6530483" cy="461665"/>
          </a:xfrm>
          <a:prstGeom prst="rect">
            <a:avLst/>
          </a:prstGeom>
          <a:noFill/>
        </p:spPr>
        <p:txBody>
          <a:bodyPr wrap="square" rtlCol="0">
            <a:spAutoFit/>
          </a:bodyPr>
          <a:lstStyle/>
          <a:p>
            <a:r>
              <a:rPr lang="en-US" sz="1200" dirty="0" smtClean="0">
                <a:latin typeface="Helvetica"/>
                <a:cs typeface="Helvetica"/>
              </a:rPr>
              <a:t>Figure 11c, d. Diffraction patterns and LCP extrusion, scale bar 100um. (</a:t>
            </a:r>
            <a:r>
              <a:rPr lang="en-US" sz="1200" dirty="0" err="1" smtClean="0">
                <a:latin typeface="Helvetica"/>
                <a:cs typeface="Helvetica"/>
              </a:rPr>
              <a:t>Weierstall</a:t>
            </a:r>
            <a:r>
              <a:rPr lang="en-US" sz="1200" dirty="0" smtClean="0">
                <a:latin typeface="Helvetica"/>
                <a:cs typeface="Helvetica"/>
              </a:rPr>
              <a:t>, U. </a:t>
            </a:r>
            <a:r>
              <a:rPr lang="en-US" sz="1200" i="1" dirty="0" smtClean="0">
                <a:latin typeface="Helvetica"/>
                <a:cs typeface="Helvetica"/>
              </a:rPr>
              <a:t>et al. Nat. </a:t>
            </a:r>
            <a:r>
              <a:rPr lang="en-US" sz="1200" i="1" dirty="0" err="1" smtClean="0">
                <a:latin typeface="Helvetica"/>
                <a:cs typeface="Helvetica"/>
              </a:rPr>
              <a:t>Commun</a:t>
            </a:r>
            <a:r>
              <a:rPr lang="en-US" sz="1200" i="1" dirty="0" smtClean="0">
                <a:latin typeface="Helvetica"/>
                <a:cs typeface="Helvetica"/>
              </a:rPr>
              <a:t>. </a:t>
            </a:r>
            <a:r>
              <a:rPr lang="en-US" sz="1200" dirty="0" smtClean="0">
                <a:latin typeface="Helvetica"/>
                <a:cs typeface="Helvetica"/>
              </a:rPr>
              <a:t>5:3309) </a:t>
            </a:r>
            <a:endParaRPr lang="en-US" sz="1200" dirty="0">
              <a:latin typeface="Helvetica"/>
              <a:cs typeface="Helvetica"/>
            </a:endParaRPr>
          </a:p>
        </p:txBody>
      </p:sp>
    </p:spTree>
    <p:extLst>
      <p:ext uri="{BB962C8B-B14F-4D97-AF65-F5344CB8AC3E}">
        <p14:creationId xmlns:p14="http://schemas.microsoft.com/office/powerpoint/2010/main" val="142000915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tx1"/>
          </a:solidFill>
        </p:spPr>
        <p:txBody>
          <a:bodyPr>
            <a:normAutofit/>
          </a:bodyPr>
          <a:lstStyle/>
          <a:p>
            <a:r>
              <a:rPr lang="en-US" sz="3200" dirty="0" smtClean="0">
                <a:solidFill>
                  <a:schemeClr val="bg1"/>
                </a:solidFill>
                <a:latin typeface="Helvetica"/>
                <a:cs typeface="Helvetica"/>
              </a:rPr>
              <a:t>Structure Recovery</a:t>
            </a:r>
            <a:endParaRPr lang="en-US" sz="3200" dirty="0">
              <a:solidFill>
                <a:schemeClr val="bg1"/>
              </a:solidFill>
              <a:latin typeface="Helvetica"/>
              <a:cs typeface="Helvetica"/>
            </a:endParaRPr>
          </a:p>
        </p:txBody>
      </p:sp>
      <p:sp>
        <p:nvSpPr>
          <p:cNvPr id="4" name="TextBox 3"/>
          <p:cNvSpPr txBox="1"/>
          <p:nvPr/>
        </p:nvSpPr>
        <p:spPr>
          <a:xfrm>
            <a:off x="655459" y="1788747"/>
            <a:ext cx="6868669" cy="369332"/>
          </a:xfrm>
          <a:prstGeom prst="rect">
            <a:avLst/>
          </a:prstGeom>
          <a:noFill/>
        </p:spPr>
        <p:txBody>
          <a:bodyPr wrap="square" rtlCol="0">
            <a:spAutoFit/>
          </a:bodyPr>
          <a:lstStyle/>
          <a:p>
            <a:endParaRPr lang="en-US" dirty="0"/>
          </a:p>
        </p:txBody>
      </p:sp>
      <p:sp>
        <p:nvSpPr>
          <p:cNvPr id="5" name="TextBox 4"/>
          <p:cNvSpPr txBox="1"/>
          <p:nvPr/>
        </p:nvSpPr>
        <p:spPr>
          <a:xfrm>
            <a:off x="0" y="1143000"/>
            <a:ext cx="9144000" cy="3139321"/>
          </a:xfrm>
          <a:prstGeom prst="rect">
            <a:avLst/>
          </a:prstGeom>
          <a:noFill/>
        </p:spPr>
        <p:txBody>
          <a:bodyPr wrap="square" rtlCol="0">
            <a:spAutoFit/>
          </a:bodyPr>
          <a:lstStyle/>
          <a:p>
            <a:pPr marL="342900" indent="-342900">
              <a:buSzPct val="75000"/>
              <a:buFont typeface="Wingdings" charset="2"/>
              <a:buChar char=""/>
            </a:pPr>
            <a:r>
              <a:rPr lang="en-US" sz="2200" dirty="0" smtClean="0">
                <a:latin typeface="Helvetica"/>
                <a:cs typeface="Helvetica"/>
              </a:rPr>
              <a:t>Replacing the 9.9 MAG with shorter chain MAGs (7.9 MAG</a:t>
            </a:r>
            <a:r>
              <a:rPr lang="en-US" sz="2200" baseline="30000" dirty="0" smtClean="0">
                <a:latin typeface="Helvetica"/>
                <a:cs typeface="Helvetica"/>
              </a:rPr>
              <a:t>22</a:t>
            </a:r>
            <a:r>
              <a:rPr lang="en-US" sz="2200" dirty="0" smtClean="0">
                <a:latin typeface="Helvetica"/>
                <a:cs typeface="Helvetica"/>
              </a:rPr>
              <a:t> or 9.7 MAG (</a:t>
            </a:r>
            <a:r>
              <a:rPr lang="en-US" sz="2200" dirty="0" err="1" smtClean="0">
                <a:latin typeface="Helvetica"/>
                <a:cs typeface="Helvetica"/>
              </a:rPr>
              <a:t>monopalmitolein</a:t>
            </a:r>
            <a:r>
              <a:rPr lang="en-US" sz="2200" dirty="0" smtClean="0">
                <a:latin typeface="Helvetica"/>
                <a:cs typeface="Helvetica"/>
              </a:rPr>
              <a:t>) caused the </a:t>
            </a:r>
            <a:r>
              <a:rPr lang="en-US" sz="2200" dirty="0" err="1" smtClean="0">
                <a:latin typeface="Helvetica"/>
                <a:cs typeface="Helvetica"/>
              </a:rPr>
              <a:t>preventation</a:t>
            </a:r>
            <a:r>
              <a:rPr lang="en-US" sz="2200" dirty="0" smtClean="0">
                <a:latin typeface="Helvetica"/>
                <a:cs typeface="Helvetica"/>
              </a:rPr>
              <a:t> of the L</a:t>
            </a:r>
            <a:r>
              <a:rPr lang="en-US" sz="2200" baseline="-25000" dirty="0" smtClean="0">
                <a:latin typeface="Helvetica"/>
                <a:cs typeface="Helvetica"/>
              </a:rPr>
              <a:t>c</a:t>
            </a:r>
            <a:r>
              <a:rPr lang="en-US" sz="2200" dirty="0" smtClean="0">
                <a:latin typeface="Helvetica"/>
                <a:cs typeface="Helvetica"/>
              </a:rPr>
              <a:t> phase altogether. </a:t>
            </a:r>
          </a:p>
          <a:p>
            <a:pPr>
              <a:buSzPct val="75000"/>
            </a:pPr>
            <a:endParaRPr lang="en-US" sz="2200" dirty="0">
              <a:latin typeface="Helvetica"/>
              <a:cs typeface="Helvetica"/>
            </a:endParaRPr>
          </a:p>
          <a:p>
            <a:pPr marL="342900" indent="-342900">
              <a:buSzPct val="75000"/>
              <a:buFont typeface="Wingdings" charset="2"/>
              <a:buChar char=""/>
            </a:pPr>
            <a:r>
              <a:rPr lang="en-US" sz="2200" dirty="0" smtClean="0">
                <a:latin typeface="Helvetica"/>
                <a:cs typeface="Helvetica"/>
              </a:rPr>
              <a:t>Diffraction patterns confirmed the expected cubic-Pn3m phase</a:t>
            </a:r>
          </a:p>
          <a:p>
            <a:pPr>
              <a:buSzPct val="75000"/>
            </a:pPr>
            <a:endParaRPr lang="en-US" sz="2200" dirty="0" smtClean="0">
              <a:latin typeface="Helvetica"/>
              <a:cs typeface="Helvetica"/>
            </a:endParaRPr>
          </a:p>
          <a:p>
            <a:pPr marL="342900" indent="-342900">
              <a:buSzPct val="75000"/>
              <a:buFont typeface="Wingdings" charset="2"/>
              <a:buChar char=""/>
            </a:pPr>
            <a:r>
              <a:rPr lang="en-US" sz="2200" dirty="0" smtClean="0">
                <a:latin typeface="Helvetica"/>
                <a:cs typeface="Helvetica"/>
              </a:rPr>
              <a:t>Discovered that 7.9 MAG can be added post crystal growth and no damage observed upon addition  </a:t>
            </a:r>
            <a:endParaRPr lang="en-US" dirty="0">
              <a:latin typeface="Helvetica"/>
              <a:cs typeface="Helvetica"/>
            </a:endParaRPr>
          </a:p>
          <a:p>
            <a:pPr lvl="0">
              <a:defRPr sz="1800">
                <a:solidFill>
                  <a:srgbClr val="000000"/>
                </a:solidFill>
              </a:defRPr>
            </a:pPr>
            <a:endParaRPr lang="en-US" sz="2200" dirty="0">
              <a:latin typeface="Helvetica"/>
              <a:cs typeface="Helvetica"/>
            </a:endParaRPr>
          </a:p>
        </p:txBody>
      </p:sp>
      <p:sp>
        <p:nvSpPr>
          <p:cNvPr id="6" name="Slide Number Placeholder 5"/>
          <p:cNvSpPr>
            <a:spLocks noGrp="1"/>
          </p:cNvSpPr>
          <p:nvPr>
            <p:ph type="sldNum" sz="quarter" idx="12"/>
          </p:nvPr>
        </p:nvSpPr>
        <p:spPr/>
        <p:txBody>
          <a:bodyPr/>
          <a:lstStyle/>
          <a:p>
            <a:fld id="{699EB3B6-FCFA-9B4A-941F-D5DAB9871DB4}" type="slidenum">
              <a:rPr lang="en-US" smtClean="0"/>
              <a:t>15</a:t>
            </a:fld>
            <a:endParaRPr lang="en-US"/>
          </a:p>
        </p:txBody>
      </p:sp>
      <p:pic>
        <p:nvPicPr>
          <p:cNvPr id="13" name="Picture 12"/>
          <p:cNvPicPr>
            <a:picLocks noChangeAspect="1"/>
          </p:cNvPicPr>
          <p:nvPr/>
        </p:nvPicPr>
        <p:blipFill>
          <a:blip r:embed="rId3"/>
          <a:stretch>
            <a:fillRect/>
          </a:stretch>
        </p:blipFill>
        <p:spPr>
          <a:xfrm>
            <a:off x="3294964" y="3902864"/>
            <a:ext cx="2554072" cy="2554072"/>
          </a:xfrm>
          <a:prstGeom prst="rect">
            <a:avLst/>
          </a:prstGeom>
        </p:spPr>
      </p:pic>
      <p:sp>
        <p:nvSpPr>
          <p:cNvPr id="9" name="TextBox 8"/>
          <p:cNvSpPr txBox="1"/>
          <p:nvPr/>
        </p:nvSpPr>
        <p:spPr>
          <a:xfrm>
            <a:off x="2892922" y="6388079"/>
            <a:ext cx="4228438" cy="461665"/>
          </a:xfrm>
          <a:prstGeom prst="rect">
            <a:avLst/>
          </a:prstGeom>
          <a:noFill/>
        </p:spPr>
        <p:txBody>
          <a:bodyPr wrap="square" rtlCol="0">
            <a:spAutoFit/>
          </a:bodyPr>
          <a:lstStyle/>
          <a:p>
            <a:r>
              <a:rPr lang="en-US" sz="1200" dirty="0" smtClean="0">
                <a:latin typeface="Helvetica"/>
                <a:cs typeface="Helvetica"/>
              </a:rPr>
              <a:t>Figure 12. Diffraction patterns and LCP extrusion. (</a:t>
            </a:r>
            <a:r>
              <a:rPr lang="en-US" sz="1200" dirty="0" err="1" smtClean="0">
                <a:latin typeface="Helvetica"/>
                <a:cs typeface="Helvetica"/>
              </a:rPr>
              <a:t>Weierstall</a:t>
            </a:r>
            <a:r>
              <a:rPr lang="en-US" sz="1200" dirty="0" smtClean="0">
                <a:latin typeface="Helvetica"/>
                <a:cs typeface="Helvetica"/>
              </a:rPr>
              <a:t>, U. </a:t>
            </a:r>
            <a:r>
              <a:rPr lang="en-US" sz="1200" i="1" dirty="0" smtClean="0">
                <a:latin typeface="Helvetica"/>
                <a:cs typeface="Helvetica"/>
              </a:rPr>
              <a:t>et al. Nat. </a:t>
            </a:r>
            <a:r>
              <a:rPr lang="en-US" sz="1200" i="1" dirty="0" err="1" smtClean="0">
                <a:latin typeface="Helvetica"/>
                <a:cs typeface="Helvetica"/>
              </a:rPr>
              <a:t>Commun</a:t>
            </a:r>
            <a:r>
              <a:rPr lang="en-US" sz="1200" i="1" dirty="0" smtClean="0">
                <a:latin typeface="Helvetica"/>
                <a:cs typeface="Helvetica"/>
              </a:rPr>
              <a:t>. </a:t>
            </a:r>
            <a:r>
              <a:rPr lang="en-US" sz="1200" dirty="0" smtClean="0">
                <a:latin typeface="Helvetica"/>
                <a:cs typeface="Helvetica"/>
              </a:rPr>
              <a:t>5:3309) </a:t>
            </a:r>
            <a:endParaRPr lang="en-US" sz="1200" dirty="0">
              <a:latin typeface="Helvetica"/>
              <a:cs typeface="Helvetica"/>
            </a:endParaRPr>
          </a:p>
        </p:txBody>
      </p:sp>
    </p:spTree>
    <p:extLst>
      <p:ext uri="{BB962C8B-B14F-4D97-AF65-F5344CB8AC3E}">
        <p14:creationId xmlns:p14="http://schemas.microsoft.com/office/powerpoint/2010/main" val="292707078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tx1"/>
          </a:solidFill>
        </p:spPr>
        <p:txBody>
          <a:bodyPr>
            <a:normAutofit/>
          </a:bodyPr>
          <a:lstStyle/>
          <a:p>
            <a:r>
              <a:rPr lang="en-US" sz="3200" dirty="0" smtClean="0">
                <a:solidFill>
                  <a:schemeClr val="bg1"/>
                </a:solidFill>
                <a:latin typeface="Helvetica"/>
                <a:cs typeface="Helvetica"/>
              </a:rPr>
              <a:t>Diffraction Data and Sample Consumption</a:t>
            </a:r>
            <a:endParaRPr lang="en-US" sz="3200" dirty="0">
              <a:solidFill>
                <a:schemeClr val="bg1"/>
              </a:solidFill>
              <a:latin typeface="Helvetica"/>
              <a:cs typeface="Helvetica"/>
            </a:endParaRPr>
          </a:p>
        </p:txBody>
      </p:sp>
      <p:sp>
        <p:nvSpPr>
          <p:cNvPr id="4" name="TextBox 3"/>
          <p:cNvSpPr txBox="1"/>
          <p:nvPr/>
        </p:nvSpPr>
        <p:spPr>
          <a:xfrm>
            <a:off x="655459" y="1788747"/>
            <a:ext cx="6868669" cy="369332"/>
          </a:xfrm>
          <a:prstGeom prst="rect">
            <a:avLst/>
          </a:prstGeom>
          <a:noFill/>
        </p:spPr>
        <p:txBody>
          <a:bodyPr wrap="square" rtlCol="0">
            <a:spAutoFit/>
          </a:bodyPr>
          <a:lstStyle/>
          <a:p>
            <a:endParaRPr lang="en-US" dirty="0"/>
          </a:p>
        </p:txBody>
      </p:sp>
      <p:sp>
        <p:nvSpPr>
          <p:cNvPr id="5" name="TextBox 4"/>
          <p:cNvSpPr txBox="1"/>
          <p:nvPr/>
        </p:nvSpPr>
        <p:spPr>
          <a:xfrm>
            <a:off x="388212" y="1370464"/>
            <a:ext cx="8548462" cy="3477875"/>
          </a:xfrm>
          <a:prstGeom prst="rect">
            <a:avLst/>
          </a:prstGeom>
          <a:noFill/>
        </p:spPr>
        <p:txBody>
          <a:bodyPr wrap="square" rtlCol="0">
            <a:spAutoFit/>
          </a:bodyPr>
          <a:lstStyle/>
          <a:p>
            <a:pPr marL="342900" indent="-342900">
              <a:buSzPct val="75000"/>
              <a:buFont typeface="Wingdings" charset="2"/>
              <a:buChar char=""/>
            </a:pPr>
            <a:r>
              <a:rPr lang="en-US" sz="2200" dirty="0" smtClean="0">
                <a:latin typeface="Helvetica"/>
                <a:cs typeface="Helvetica"/>
              </a:rPr>
              <a:t>LCP injector flow rate of 170nl min</a:t>
            </a:r>
            <a:r>
              <a:rPr lang="en-US" sz="2200" baseline="30000" dirty="0" smtClean="0">
                <a:latin typeface="Helvetica"/>
                <a:cs typeface="Helvetica"/>
              </a:rPr>
              <a:t>-1</a:t>
            </a:r>
            <a:r>
              <a:rPr lang="en-US" sz="2200" dirty="0" smtClean="0">
                <a:latin typeface="Helvetica"/>
                <a:cs typeface="Helvetica"/>
              </a:rPr>
              <a:t> </a:t>
            </a:r>
          </a:p>
          <a:p>
            <a:pPr>
              <a:buSzPct val="75000"/>
            </a:pPr>
            <a:endParaRPr lang="en-US" sz="2200" dirty="0" smtClean="0">
              <a:latin typeface="Helvetica"/>
              <a:cs typeface="Helvetica"/>
            </a:endParaRPr>
          </a:p>
          <a:p>
            <a:pPr marL="342900" indent="-342900">
              <a:buSzPct val="75000"/>
              <a:buFont typeface="Wingdings" charset="2"/>
              <a:buChar char=""/>
            </a:pPr>
            <a:r>
              <a:rPr lang="en-US" sz="2200" dirty="0" smtClean="0">
                <a:latin typeface="Helvetica"/>
                <a:cs typeface="Helvetica"/>
              </a:rPr>
              <a:t>5-10h data collection using less than 100uL of sample (&lt;0.5mg of protein)</a:t>
            </a:r>
          </a:p>
          <a:p>
            <a:pPr>
              <a:buSzPct val="75000"/>
            </a:pPr>
            <a:endParaRPr lang="en-US" sz="2200" dirty="0" smtClean="0">
              <a:latin typeface="Helvetica"/>
              <a:cs typeface="Helvetica"/>
            </a:endParaRPr>
          </a:p>
          <a:p>
            <a:pPr marL="342900" indent="-342900">
              <a:buSzPct val="75000"/>
              <a:buFont typeface="Wingdings" charset="2"/>
              <a:buChar char=""/>
            </a:pPr>
            <a:r>
              <a:rPr lang="en-US" sz="2200" dirty="0" smtClean="0">
                <a:latin typeface="Helvetica"/>
                <a:cs typeface="Helvetica"/>
              </a:rPr>
              <a:t>Vast improvement over GDVN nozzle which requires 10mL (10mg protein) for complete data set</a:t>
            </a:r>
          </a:p>
          <a:p>
            <a:pPr>
              <a:buSzPct val="75000"/>
            </a:pPr>
            <a:endParaRPr lang="en-US" sz="2200" dirty="0" smtClean="0">
              <a:latin typeface="Helvetica"/>
              <a:cs typeface="Helvetica"/>
            </a:endParaRPr>
          </a:p>
          <a:p>
            <a:pPr marL="342900" indent="-342900">
              <a:buSzPct val="75000"/>
              <a:buFont typeface="Wingdings" charset="2"/>
              <a:buChar char=""/>
            </a:pPr>
            <a:r>
              <a:rPr lang="en-US" sz="2200" dirty="0" smtClean="0">
                <a:latin typeface="Helvetica"/>
                <a:cs typeface="Helvetica"/>
              </a:rPr>
              <a:t>Crystals &lt; 5um at room temperature</a:t>
            </a:r>
            <a:endParaRPr lang="en-US" dirty="0">
              <a:latin typeface="Helvetica"/>
              <a:cs typeface="Helvetica"/>
            </a:endParaRPr>
          </a:p>
          <a:p>
            <a:pPr lvl="0">
              <a:defRPr sz="1800">
                <a:solidFill>
                  <a:srgbClr val="000000"/>
                </a:solidFill>
              </a:defRPr>
            </a:pPr>
            <a:endParaRPr lang="en-US" sz="2200" dirty="0">
              <a:latin typeface="Helvetica"/>
              <a:cs typeface="Helvetica"/>
            </a:endParaRPr>
          </a:p>
        </p:txBody>
      </p:sp>
      <p:sp>
        <p:nvSpPr>
          <p:cNvPr id="3" name="Slide Number Placeholder 2"/>
          <p:cNvSpPr>
            <a:spLocks noGrp="1"/>
          </p:cNvSpPr>
          <p:nvPr>
            <p:ph type="sldNum" sz="quarter" idx="12"/>
          </p:nvPr>
        </p:nvSpPr>
        <p:spPr/>
        <p:txBody>
          <a:bodyPr/>
          <a:lstStyle/>
          <a:p>
            <a:fld id="{699EB3B6-FCFA-9B4A-941F-D5DAB9871DB4}" type="slidenum">
              <a:rPr lang="en-US" smtClean="0"/>
              <a:t>16</a:t>
            </a:fld>
            <a:endParaRPr lang="en-US"/>
          </a:p>
        </p:txBody>
      </p:sp>
    </p:spTree>
    <p:extLst>
      <p:ext uri="{BB962C8B-B14F-4D97-AF65-F5344CB8AC3E}">
        <p14:creationId xmlns:p14="http://schemas.microsoft.com/office/powerpoint/2010/main" val="77983663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tx1"/>
          </a:solidFill>
        </p:spPr>
        <p:txBody>
          <a:bodyPr>
            <a:normAutofit/>
          </a:bodyPr>
          <a:lstStyle/>
          <a:p>
            <a:r>
              <a:rPr lang="en-US" sz="3200" dirty="0" smtClean="0">
                <a:solidFill>
                  <a:schemeClr val="bg1"/>
                </a:solidFill>
                <a:latin typeface="Helvetica"/>
                <a:cs typeface="Helvetica"/>
              </a:rPr>
              <a:t>Statistics</a:t>
            </a:r>
            <a:endParaRPr lang="en-US" sz="3200" dirty="0">
              <a:solidFill>
                <a:schemeClr val="bg1"/>
              </a:solidFill>
              <a:latin typeface="Helvetica"/>
              <a:cs typeface="Helvetica"/>
            </a:endParaRPr>
          </a:p>
        </p:txBody>
      </p:sp>
      <p:sp>
        <p:nvSpPr>
          <p:cNvPr id="4" name="TextBox 3"/>
          <p:cNvSpPr txBox="1"/>
          <p:nvPr/>
        </p:nvSpPr>
        <p:spPr>
          <a:xfrm>
            <a:off x="655459" y="1788747"/>
            <a:ext cx="6868669" cy="369332"/>
          </a:xfrm>
          <a:prstGeom prst="rect">
            <a:avLst/>
          </a:prstGeom>
          <a:noFill/>
        </p:spPr>
        <p:txBody>
          <a:bodyPr wrap="square" rtlCol="0">
            <a:spAutoFit/>
          </a:bodyPr>
          <a:lstStyle/>
          <a:p>
            <a:endParaRPr lang="en-US" dirty="0"/>
          </a:p>
        </p:txBody>
      </p:sp>
      <p:sp>
        <p:nvSpPr>
          <p:cNvPr id="5" name="TextBox 4"/>
          <p:cNvSpPr txBox="1"/>
          <p:nvPr/>
        </p:nvSpPr>
        <p:spPr>
          <a:xfrm>
            <a:off x="-1" y="1162622"/>
            <a:ext cx="4251178" cy="5970864"/>
          </a:xfrm>
          <a:prstGeom prst="rect">
            <a:avLst/>
          </a:prstGeom>
          <a:noFill/>
        </p:spPr>
        <p:txBody>
          <a:bodyPr wrap="square" rtlCol="0">
            <a:spAutoFit/>
          </a:bodyPr>
          <a:lstStyle/>
          <a:p>
            <a:pPr marL="342900" indent="-342900">
              <a:buSzPct val="75000"/>
              <a:buFont typeface="Wingdings" charset="2"/>
              <a:buChar char=""/>
            </a:pPr>
            <a:r>
              <a:rPr lang="en-US" sz="2400" dirty="0" smtClean="0">
                <a:latin typeface="Helvetica"/>
                <a:cs typeface="Helvetica"/>
              </a:rPr>
              <a:t>61,964 </a:t>
            </a:r>
            <a:r>
              <a:rPr lang="en-US" sz="2400" dirty="0">
                <a:latin typeface="Helvetica"/>
                <a:cs typeface="Helvetica"/>
              </a:rPr>
              <a:t>microcrystals to recover 3.2/4.0Å resolution structure</a:t>
            </a:r>
            <a:r>
              <a:rPr lang="en-US" sz="2400" dirty="0" smtClean="0">
                <a:latin typeface="Helvetica"/>
                <a:cs typeface="Helvetica"/>
              </a:rPr>
              <a:t>.</a:t>
            </a:r>
          </a:p>
          <a:p>
            <a:pPr marL="342900" indent="-342900">
              <a:buSzPct val="75000"/>
              <a:buFont typeface="Wingdings" charset="2"/>
              <a:buChar char=""/>
            </a:pPr>
            <a:endParaRPr lang="en-US" sz="2400" dirty="0">
              <a:latin typeface="Helvetica"/>
              <a:cs typeface="Helvetica"/>
            </a:endParaRPr>
          </a:p>
          <a:p>
            <a:pPr marL="342900" indent="-342900">
              <a:buSzPct val="75000"/>
              <a:buFont typeface="Wingdings" charset="2"/>
              <a:buChar char=""/>
            </a:pPr>
            <a:r>
              <a:rPr lang="en-US" sz="2400" dirty="0" smtClean="0">
                <a:latin typeface="Helvetica"/>
                <a:cs typeface="Helvetica"/>
              </a:rPr>
              <a:t>Solved by molecular replacement </a:t>
            </a:r>
          </a:p>
          <a:p>
            <a:pPr marL="342900" indent="-342900">
              <a:buSzPct val="75000"/>
              <a:buFont typeface="Wingdings" charset="2"/>
              <a:buChar char=""/>
            </a:pPr>
            <a:endParaRPr lang="en-US" sz="2400" dirty="0">
              <a:latin typeface="Helvetica"/>
              <a:cs typeface="Helvetica"/>
            </a:endParaRPr>
          </a:p>
          <a:p>
            <a:pPr marL="342900" indent="-342900">
              <a:buSzPct val="75000"/>
              <a:buFont typeface="Wingdings" charset="2"/>
              <a:buChar char=""/>
            </a:pPr>
            <a:r>
              <a:rPr lang="en-US" sz="2400" dirty="0" smtClean="0">
                <a:latin typeface="Helvetica"/>
                <a:cs typeface="Helvetica"/>
              </a:rPr>
              <a:t>Resolution is not very high, but confidently able to locate small molecule </a:t>
            </a:r>
            <a:endParaRPr lang="en-US" sz="2400" dirty="0" smtClean="0">
              <a:latin typeface="Helvetica"/>
              <a:cs typeface="Helvetica"/>
            </a:endParaRPr>
          </a:p>
          <a:p>
            <a:pPr marL="342900" indent="-342900">
              <a:buSzPct val="75000"/>
              <a:buFont typeface="Wingdings" charset="2"/>
              <a:buChar char=""/>
            </a:pPr>
            <a:endParaRPr lang="en-US" sz="2400" dirty="0">
              <a:latin typeface="Helvetica"/>
              <a:cs typeface="Helvetica"/>
            </a:endParaRPr>
          </a:p>
          <a:p>
            <a:pPr marL="342900" indent="-342900">
              <a:buSzPct val="75000"/>
              <a:buFont typeface="Wingdings" charset="2"/>
              <a:buChar char=""/>
            </a:pPr>
            <a:r>
              <a:rPr lang="en-US" sz="2400" dirty="0" smtClean="0">
                <a:latin typeface="Helvetica"/>
                <a:cs typeface="Helvetica"/>
              </a:rPr>
              <a:t>3,510,525 diffraction patterns </a:t>
            </a:r>
            <a:r>
              <a:rPr lang="en-US" sz="2400" dirty="0" smtClean="0">
                <a:latin typeface="Helvetica"/>
                <a:cs typeface="Helvetica"/>
                <a:sym typeface="Wingdings"/>
              </a:rPr>
              <a:t> 61,964 indexed images with monoclinic lattice</a:t>
            </a:r>
            <a:endParaRPr lang="en-US" sz="2400" dirty="0">
              <a:latin typeface="Helvetica"/>
              <a:cs typeface="Helvetica"/>
            </a:endParaRPr>
          </a:p>
          <a:p>
            <a:pPr lvl="0">
              <a:defRPr sz="1800">
                <a:solidFill>
                  <a:srgbClr val="000000"/>
                </a:solidFill>
              </a:defRPr>
            </a:pPr>
            <a:endParaRPr lang="en-US" sz="2200" dirty="0">
              <a:latin typeface="Helvetica"/>
              <a:cs typeface="Helvetica"/>
            </a:endParaRPr>
          </a:p>
        </p:txBody>
      </p:sp>
      <p:pic>
        <p:nvPicPr>
          <p:cNvPr id="3" name="Picture 2"/>
          <p:cNvPicPr>
            <a:picLocks noChangeAspect="1"/>
          </p:cNvPicPr>
          <p:nvPr/>
        </p:nvPicPr>
        <p:blipFill>
          <a:blip r:embed="rId3"/>
          <a:stretch>
            <a:fillRect/>
          </a:stretch>
        </p:blipFill>
        <p:spPr>
          <a:xfrm>
            <a:off x="4304097" y="1150527"/>
            <a:ext cx="4110060" cy="5447461"/>
          </a:xfrm>
          <a:prstGeom prst="rect">
            <a:avLst/>
          </a:prstGeom>
        </p:spPr>
      </p:pic>
      <p:sp>
        <p:nvSpPr>
          <p:cNvPr id="6" name="Slide Number Placeholder 5"/>
          <p:cNvSpPr>
            <a:spLocks noGrp="1"/>
          </p:cNvSpPr>
          <p:nvPr>
            <p:ph type="sldNum" sz="quarter" idx="12"/>
          </p:nvPr>
        </p:nvSpPr>
        <p:spPr/>
        <p:txBody>
          <a:bodyPr/>
          <a:lstStyle/>
          <a:p>
            <a:fld id="{699EB3B6-FCFA-9B4A-941F-D5DAB9871DB4}" type="slidenum">
              <a:rPr lang="en-US" smtClean="0"/>
              <a:t>17</a:t>
            </a:fld>
            <a:endParaRPr lang="en-US"/>
          </a:p>
        </p:txBody>
      </p:sp>
      <p:sp>
        <p:nvSpPr>
          <p:cNvPr id="7" name="Rectangle 6"/>
          <p:cNvSpPr/>
          <p:nvPr/>
        </p:nvSpPr>
        <p:spPr>
          <a:xfrm>
            <a:off x="3908856" y="2853458"/>
            <a:ext cx="4572000" cy="369332"/>
          </a:xfrm>
          <a:prstGeom prst="rect">
            <a:avLst/>
          </a:prstGeom>
        </p:spPr>
        <p:txBody>
          <a:bodyPr>
            <a:spAutoFit/>
          </a:bodyPr>
          <a:lstStyle/>
          <a:p>
            <a:pPr marL="342900" indent="-342900">
              <a:buSzPct val="75000"/>
              <a:buFont typeface="Wingdings" charset="2"/>
              <a:buChar char=""/>
            </a:pPr>
            <a:endParaRPr lang="en-US" dirty="0">
              <a:latin typeface="Helvetica"/>
              <a:cs typeface="Helvetica"/>
            </a:endParaRPr>
          </a:p>
        </p:txBody>
      </p:sp>
      <p:sp>
        <p:nvSpPr>
          <p:cNvPr id="8" name="TextBox 7"/>
          <p:cNvSpPr txBox="1"/>
          <p:nvPr/>
        </p:nvSpPr>
        <p:spPr>
          <a:xfrm>
            <a:off x="2416644" y="6582130"/>
            <a:ext cx="6727356" cy="276999"/>
          </a:xfrm>
          <a:prstGeom prst="rect">
            <a:avLst/>
          </a:prstGeom>
          <a:noFill/>
        </p:spPr>
        <p:txBody>
          <a:bodyPr wrap="square" rtlCol="0">
            <a:spAutoFit/>
          </a:bodyPr>
          <a:lstStyle/>
          <a:p>
            <a:r>
              <a:rPr lang="en-US" sz="1200" dirty="0" smtClean="0">
                <a:latin typeface="Helvetica"/>
                <a:cs typeface="Helvetica"/>
              </a:rPr>
              <a:t>Table 1. Data collection and refinement statistics.. (</a:t>
            </a:r>
            <a:r>
              <a:rPr lang="en-US" sz="1200" dirty="0" err="1" smtClean="0">
                <a:latin typeface="Helvetica"/>
                <a:cs typeface="Helvetica"/>
              </a:rPr>
              <a:t>Weierstall</a:t>
            </a:r>
            <a:r>
              <a:rPr lang="en-US" sz="1200" dirty="0" smtClean="0">
                <a:latin typeface="Helvetica"/>
                <a:cs typeface="Helvetica"/>
              </a:rPr>
              <a:t>, U. </a:t>
            </a:r>
            <a:r>
              <a:rPr lang="en-US" sz="1200" i="1" dirty="0" smtClean="0">
                <a:latin typeface="Helvetica"/>
                <a:cs typeface="Helvetica"/>
              </a:rPr>
              <a:t>et al. Nat. </a:t>
            </a:r>
            <a:r>
              <a:rPr lang="en-US" sz="1200" i="1" dirty="0" err="1" smtClean="0">
                <a:latin typeface="Helvetica"/>
                <a:cs typeface="Helvetica"/>
              </a:rPr>
              <a:t>Commun</a:t>
            </a:r>
            <a:r>
              <a:rPr lang="en-US" sz="1200" i="1" dirty="0" smtClean="0">
                <a:latin typeface="Helvetica"/>
                <a:cs typeface="Helvetica"/>
              </a:rPr>
              <a:t>. </a:t>
            </a:r>
            <a:r>
              <a:rPr lang="en-US" sz="1200" dirty="0" smtClean="0">
                <a:latin typeface="Helvetica"/>
                <a:cs typeface="Helvetica"/>
              </a:rPr>
              <a:t>5:3309) </a:t>
            </a:r>
            <a:endParaRPr lang="en-US" sz="1200" dirty="0">
              <a:latin typeface="Helvetica"/>
              <a:cs typeface="Helvetica"/>
            </a:endParaRPr>
          </a:p>
        </p:txBody>
      </p:sp>
    </p:spTree>
    <p:extLst>
      <p:ext uri="{BB962C8B-B14F-4D97-AF65-F5344CB8AC3E}">
        <p14:creationId xmlns:p14="http://schemas.microsoft.com/office/powerpoint/2010/main" val="80606332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tx1"/>
          </a:solidFill>
        </p:spPr>
        <p:txBody>
          <a:bodyPr>
            <a:normAutofit/>
          </a:bodyPr>
          <a:lstStyle/>
          <a:p>
            <a:r>
              <a:rPr lang="en-US" sz="3200" dirty="0" smtClean="0">
                <a:solidFill>
                  <a:schemeClr val="bg1"/>
                </a:solidFill>
                <a:latin typeface="Helvetica"/>
                <a:cs typeface="Helvetica"/>
              </a:rPr>
              <a:t>Structure Recovery: PDB ID 4O9R</a:t>
            </a:r>
            <a:endParaRPr lang="en-US" sz="3200" dirty="0">
              <a:solidFill>
                <a:schemeClr val="bg1"/>
              </a:solidFill>
              <a:latin typeface="Helvetica"/>
              <a:cs typeface="Helvetica"/>
            </a:endParaRPr>
          </a:p>
        </p:txBody>
      </p:sp>
      <p:sp>
        <p:nvSpPr>
          <p:cNvPr id="4" name="TextBox 3"/>
          <p:cNvSpPr txBox="1"/>
          <p:nvPr/>
        </p:nvSpPr>
        <p:spPr>
          <a:xfrm>
            <a:off x="655459" y="1788747"/>
            <a:ext cx="6868669" cy="369332"/>
          </a:xfrm>
          <a:prstGeom prst="rect">
            <a:avLst/>
          </a:prstGeom>
          <a:noFill/>
        </p:spPr>
        <p:txBody>
          <a:bodyPr wrap="square" rtlCol="0">
            <a:spAutoFit/>
          </a:bodyPr>
          <a:lstStyle/>
          <a:p>
            <a:endParaRPr lang="en-US" dirty="0"/>
          </a:p>
        </p:txBody>
      </p:sp>
      <p:pic>
        <p:nvPicPr>
          <p:cNvPr id="3" name="Picture 2"/>
          <p:cNvPicPr>
            <a:picLocks noChangeAspect="1"/>
          </p:cNvPicPr>
          <p:nvPr/>
        </p:nvPicPr>
        <p:blipFill>
          <a:blip r:embed="rId3"/>
          <a:stretch>
            <a:fillRect/>
          </a:stretch>
        </p:blipFill>
        <p:spPr>
          <a:xfrm>
            <a:off x="390647" y="1687041"/>
            <a:ext cx="2960904" cy="4597193"/>
          </a:xfrm>
          <a:prstGeom prst="rect">
            <a:avLst/>
          </a:prstGeom>
        </p:spPr>
      </p:pic>
      <p:pic>
        <p:nvPicPr>
          <p:cNvPr id="7" name="Picture 6"/>
          <p:cNvPicPr>
            <a:picLocks noChangeAspect="1"/>
          </p:cNvPicPr>
          <p:nvPr/>
        </p:nvPicPr>
        <p:blipFill>
          <a:blip r:embed="rId4"/>
          <a:stretch>
            <a:fillRect/>
          </a:stretch>
        </p:blipFill>
        <p:spPr>
          <a:xfrm>
            <a:off x="3359599" y="1634119"/>
            <a:ext cx="5453083" cy="3764075"/>
          </a:xfrm>
          <a:prstGeom prst="rect">
            <a:avLst/>
          </a:prstGeom>
        </p:spPr>
      </p:pic>
      <p:sp>
        <p:nvSpPr>
          <p:cNvPr id="6" name="Slide Number Placeholder 5"/>
          <p:cNvSpPr>
            <a:spLocks noGrp="1"/>
          </p:cNvSpPr>
          <p:nvPr>
            <p:ph type="sldNum" sz="quarter" idx="12"/>
          </p:nvPr>
        </p:nvSpPr>
        <p:spPr/>
        <p:txBody>
          <a:bodyPr/>
          <a:lstStyle/>
          <a:p>
            <a:fld id="{699EB3B6-FCFA-9B4A-941F-D5DAB9871DB4}" type="slidenum">
              <a:rPr lang="en-US" smtClean="0"/>
              <a:t>18</a:t>
            </a:fld>
            <a:endParaRPr lang="en-US"/>
          </a:p>
        </p:txBody>
      </p:sp>
      <p:sp>
        <p:nvSpPr>
          <p:cNvPr id="8" name="TextBox 7"/>
          <p:cNvSpPr txBox="1"/>
          <p:nvPr/>
        </p:nvSpPr>
        <p:spPr>
          <a:xfrm>
            <a:off x="1852173" y="6388079"/>
            <a:ext cx="5269187" cy="461665"/>
          </a:xfrm>
          <a:prstGeom prst="rect">
            <a:avLst/>
          </a:prstGeom>
          <a:noFill/>
        </p:spPr>
        <p:txBody>
          <a:bodyPr wrap="square" rtlCol="0">
            <a:spAutoFit/>
          </a:bodyPr>
          <a:lstStyle/>
          <a:p>
            <a:r>
              <a:rPr lang="en-US" sz="1200" dirty="0" smtClean="0">
                <a:latin typeface="Helvetica"/>
                <a:cs typeface="Helvetica"/>
              </a:rPr>
              <a:t>Figure 13. </a:t>
            </a:r>
            <a:r>
              <a:rPr lang="en-US" sz="1200" dirty="0" err="1" smtClean="0">
                <a:latin typeface="Helvetica"/>
                <a:cs typeface="Helvetica"/>
              </a:rPr>
              <a:t>Cyclopamine</a:t>
            </a:r>
            <a:r>
              <a:rPr lang="en-US" sz="1200" dirty="0" smtClean="0">
                <a:latin typeface="Helvetica"/>
                <a:cs typeface="Helvetica"/>
              </a:rPr>
              <a:t> binding to smoothened receptor. (</a:t>
            </a:r>
            <a:r>
              <a:rPr lang="en-US" sz="1200" dirty="0" err="1" smtClean="0">
                <a:latin typeface="Helvetica"/>
                <a:cs typeface="Helvetica"/>
              </a:rPr>
              <a:t>Weierstall</a:t>
            </a:r>
            <a:r>
              <a:rPr lang="en-US" sz="1200" dirty="0" smtClean="0">
                <a:latin typeface="Helvetica"/>
                <a:cs typeface="Helvetica"/>
              </a:rPr>
              <a:t>, U. </a:t>
            </a:r>
            <a:r>
              <a:rPr lang="en-US" sz="1200" i="1" dirty="0" smtClean="0">
                <a:latin typeface="Helvetica"/>
                <a:cs typeface="Helvetica"/>
              </a:rPr>
              <a:t>et al. Nat. </a:t>
            </a:r>
            <a:r>
              <a:rPr lang="en-US" sz="1200" i="1" dirty="0" err="1" smtClean="0">
                <a:latin typeface="Helvetica"/>
                <a:cs typeface="Helvetica"/>
              </a:rPr>
              <a:t>Commun</a:t>
            </a:r>
            <a:r>
              <a:rPr lang="en-US" sz="1200" i="1" dirty="0" smtClean="0">
                <a:latin typeface="Helvetica"/>
                <a:cs typeface="Helvetica"/>
              </a:rPr>
              <a:t>. </a:t>
            </a:r>
            <a:r>
              <a:rPr lang="en-US" sz="1200" dirty="0" smtClean="0">
                <a:latin typeface="Helvetica"/>
                <a:cs typeface="Helvetica"/>
              </a:rPr>
              <a:t>5:3309) </a:t>
            </a:r>
            <a:endParaRPr lang="en-US" sz="1200" dirty="0">
              <a:latin typeface="Helvetica"/>
              <a:cs typeface="Helvetica"/>
            </a:endParaRPr>
          </a:p>
        </p:txBody>
      </p:sp>
    </p:spTree>
    <p:extLst>
      <p:ext uri="{BB962C8B-B14F-4D97-AF65-F5344CB8AC3E}">
        <p14:creationId xmlns:p14="http://schemas.microsoft.com/office/powerpoint/2010/main" val="280176544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tx1"/>
          </a:solidFill>
        </p:spPr>
        <p:txBody>
          <a:bodyPr>
            <a:normAutofit/>
          </a:bodyPr>
          <a:lstStyle/>
          <a:p>
            <a:r>
              <a:rPr lang="en-US" sz="3200" dirty="0" smtClean="0">
                <a:solidFill>
                  <a:schemeClr val="bg1"/>
                </a:solidFill>
                <a:latin typeface="Helvetica"/>
                <a:cs typeface="Helvetica"/>
              </a:rPr>
              <a:t>Implications of LCP Injector development</a:t>
            </a:r>
            <a:endParaRPr lang="en-US" sz="3200" dirty="0">
              <a:solidFill>
                <a:schemeClr val="bg1"/>
              </a:solidFill>
              <a:latin typeface="Helvetica"/>
              <a:cs typeface="Helvetica"/>
            </a:endParaRPr>
          </a:p>
        </p:txBody>
      </p:sp>
      <p:sp>
        <p:nvSpPr>
          <p:cNvPr id="4" name="TextBox 3"/>
          <p:cNvSpPr txBox="1"/>
          <p:nvPr/>
        </p:nvSpPr>
        <p:spPr>
          <a:xfrm>
            <a:off x="655459" y="1788747"/>
            <a:ext cx="6868669" cy="369332"/>
          </a:xfrm>
          <a:prstGeom prst="rect">
            <a:avLst/>
          </a:prstGeom>
          <a:noFill/>
        </p:spPr>
        <p:txBody>
          <a:bodyPr wrap="square" rtlCol="0">
            <a:spAutoFit/>
          </a:bodyPr>
          <a:lstStyle/>
          <a:p>
            <a:endParaRPr lang="en-US" dirty="0"/>
          </a:p>
        </p:txBody>
      </p:sp>
      <p:sp>
        <p:nvSpPr>
          <p:cNvPr id="5" name="TextBox 4"/>
          <p:cNvSpPr txBox="1"/>
          <p:nvPr/>
        </p:nvSpPr>
        <p:spPr>
          <a:xfrm>
            <a:off x="0" y="1370464"/>
            <a:ext cx="9060152" cy="4247317"/>
          </a:xfrm>
          <a:prstGeom prst="rect">
            <a:avLst/>
          </a:prstGeom>
          <a:noFill/>
        </p:spPr>
        <p:txBody>
          <a:bodyPr wrap="square" rtlCol="0">
            <a:spAutoFit/>
          </a:bodyPr>
          <a:lstStyle/>
          <a:p>
            <a:pPr marL="342900" indent="-342900">
              <a:buSzPct val="75000"/>
              <a:buFont typeface="Wingdings" charset="2"/>
              <a:buChar char=""/>
            </a:pPr>
            <a:r>
              <a:rPr lang="en-US" sz="2200" dirty="0" smtClean="0">
                <a:latin typeface="Helvetica"/>
                <a:cs typeface="Helvetica"/>
              </a:rPr>
              <a:t>Previously, aqueous SFX possible with GDVN</a:t>
            </a:r>
          </a:p>
          <a:p>
            <a:pPr>
              <a:buSzPct val="75000"/>
            </a:pPr>
            <a:endParaRPr lang="en-US" sz="2200" dirty="0" smtClean="0">
              <a:latin typeface="Helvetica"/>
              <a:cs typeface="Helvetica"/>
            </a:endParaRPr>
          </a:p>
          <a:p>
            <a:pPr marL="342900" indent="-342900">
              <a:buSzPct val="75000"/>
              <a:buFont typeface="Wingdings" charset="2"/>
              <a:buChar char=""/>
            </a:pPr>
            <a:r>
              <a:rPr lang="en-US" sz="2200" dirty="0" smtClean="0">
                <a:latin typeface="Helvetica"/>
                <a:cs typeface="Helvetica"/>
              </a:rPr>
              <a:t>Now, LCP—SFX possible with LCP injector</a:t>
            </a:r>
          </a:p>
          <a:p>
            <a:pPr>
              <a:buSzPct val="75000"/>
            </a:pPr>
            <a:endParaRPr lang="en-US" sz="2200" dirty="0" smtClean="0">
              <a:latin typeface="Helvetica"/>
              <a:cs typeface="Helvetica"/>
            </a:endParaRPr>
          </a:p>
          <a:p>
            <a:pPr marL="342900" indent="-342900">
              <a:buSzPct val="75000"/>
              <a:buFont typeface="Wingdings" charset="2"/>
              <a:buChar char=""/>
            </a:pPr>
            <a:r>
              <a:rPr lang="en-US" sz="2200" dirty="0" smtClean="0">
                <a:latin typeface="Helvetica"/>
                <a:cs typeface="Helvetica"/>
              </a:rPr>
              <a:t>Dramatic reduction of protein sample required</a:t>
            </a:r>
          </a:p>
          <a:p>
            <a:pPr marL="800100" lvl="1" indent="-342900">
              <a:buSzPct val="75000"/>
              <a:buFont typeface="Wingdings" charset="2"/>
              <a:buChar char=""/>
            </a:pPr>
            <a:r>
              <a:rPr lang="en-US" dirty="0" smtClean="0">
                <a:latin typeface="Helvetica"/>
                <a:cs typeface="Helvetica"/>
              </a:rPr>
              <a:t>large amount of pure protein can be difficult to obtain</a:t>
            </a:r>
          </a:p>
          <a:p>
            <a:pPr marL="1257300" lvl="2" indent="-342900">
              <a:buSzPct val="75000"/>
              <a:buFont typeface="Wingdings" charset="2"/>
              <a:buChar char=""/>
            </a:pPr>
            <a:r>
              <a:rPr lang="en-US" sz="1600" dirty="0" smtClean="0">
                <a:latin typeface="Helvetica"/>
                <a:cs typeface="Helvetica"/>
              </a:rPr>
              <a:t>Doesn’t purify well (i.e. – toxic to overexpress in cell)</a:t>
            </a:r>
          </a:p>
          <a:p>
            <a:pPr marL="1257300" lvl="2" indent="-342900">
              <a:buSzPct val="75000"/>
              <a:buFont typeface="Wingdings" charset="2"/>
              <a:buChar char=""/>
            </a:pPr>
            <a:r>
              <a:rPr lang="en-US" sz="1600" dirty="0" smtClean="0">
                <a:latin typeface="Helvetica"/>
                <a:cs typeface="Helvetica"/>
              </a:rPr>
              <a:t>Protein requires PTM (</a:t>
            </a:r>
            <a:r>
              <a:rPr lang="en-US" sz="1600" dirty="0" err="1" smtClean="0">
                <a:latin typeface="Helvetica"/>
                <a:cs typeface="Helvetica"/>
              </a:rPr>
              <a:t>euk</a:t>
            </a:r>
            <a:r>
              <a:rPr lang="en-US" sz="1600" dirty="0" smtClean="0">
                <a:latin typeface="Helvetica"/>
                <a:cs typeface="Helvetica"/>
              </a:rPr>
              <a:t> </a:t>
            </a:r>
            <a:r>
              <a:rPr lang="en-US" sz="1600" dirty="0">
                <a:latin typeface="Helvetica"/>
                <a:cs typeface="Helvetica"/>
              </a:rPr>
              <a:t> </a:t>
            </a:r>
            <a:r>
              <a:rPr lang="en-US" sz="1600" dirty="0" smtClean="0">
                <a:latin typeface="Helvetica"/>
                <a:cs typeface="Helvetica"/>
              </a:rPr>
              <a:t>proteins) lack robust cell lines with capability </a:t>
            </a:r>
          </a:p>
          <a:p>
            <a:pPr lvl="2">
              <a:buSzPct val="75000"/>
            </a:pPr>
            <a:endParaRPr lang="en-US" sz="2200" dirty="0" smtClean="0">
              <a:latin typeface="Helvetica"/>
              <a:cs typeface="Helvetica"/>
            </a:endParaRPr>
          </a:p>
          <a:p>
            <a:pPr marL="342900" indent="-342900">
              <a:buSzPct val="75000"/>
              <a:buFont typeface="Wingdings" charset="2"/>
              <a:buChar char=""/>
            </a:pPr>
            <a:r>
              <a:rPr lang="en-US" sz="2200" dirty="0">
                <a:latin typeface="Helvetica"/>
                <a:cs typeface="Helvetica"/>
              </a:rPr>
              <a:t>Expect an increase in number of structures</a:t>
            </a:r>
          </a:p>
          <a:p>
            <a:pPr marL="800100" lvl="1" indent="-342900">
              <a:buSzPct val="75000"/>
              <a:buFont typeface="Wingdings" charset="2"/>
              <a:buChar char=""/>
            </a:pPr>
            <a:r>
              <a:rPr lang="en-US" dirty="0" smtClean="0">
                <a:latin typeface="Helvetica"/>
                <a:cs typeface="Helvetica"/>
              </a:rPr>
              <a:t>Especially elusive, relevant eukaryotic ones that have characteristically been poorly diffracting microcrystals</a:t>
            </a:r>
            <a:endParaRPr lang="en-US" dirty="0">
              <a:latin typeface="Helvetica"/>
              <a:cs typeface="Helvetica"/>
            </a:endParaRPr>
          </a:p>
          <a:p>
            <a:pPr lvl="0">
              <a:defRPr sz="1800">
                <a:solidFill>
                  <a:srgbClr val="000000"/>
                </a:solidFill>
              </a:defRPr>
            </a:pPr>
            <a:endParaRPr lang="en-US" sz="2200" dirty="0">
              <a:latin typeface="Helvetica"/>
              <a:cs typeface="Helvetica"/>
            </a:endParaRPr>
          </a:p>
        </p:txBody>
      </p:sp>
      <p:sp>
        <p:nvSpPr>
          <p:cNvPr id="3" name="Slide Number Placeholder 2"/>
          <p:cNvSpPr>
            <a:spLocks noGrp="1"/>
          </p:cNvSpPr>
          <p:nvPr>
            <p:ph type="sldNum" sz="quarter" idx="12"/>
          </p:nvPr>
        </p:nvSpPr>
        <p:spPr/>
        <p:txBody>
          <a:bodyPr/>
          <a:lstStyle/>
          <a:p>
            <a:fld id="{699EB3B6-FCFA-9B4A-941F-D5DAB9871DB4}" type="slidenum">
              <a:rPr lang="en-US" smtClean="0"/>
              <a:t>19</a:t>
            </a:fld>
            <a:endParaRPr lang="en-US"/>
          </a:p>
        </p:txBody>
      </p:sp>
    </p:spTree>
    <p:extLst>
      <p:ext uri="{BB962C8B-B14F-4D97-AF65-F5344CB8AC3E}">
        <p14:creationId xmlns:p14="http://schemas.microsoft.com/office/powerpoint/2010/main" val="279664840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tx1"/>
          </a:solidFill>
        </p:spPr>
        <p:txBody>
          <a:bodyPr>
            <a:normAutofit/>
          </a:bodyPr>
          <a:lstStyle/>
          <a:p>
            <a:r>
              <a:rPr lang="en-US" sz="3200" dirty="0" smtClean="0">
                <a:solidFill>
                  <a:schemeClr val="bg1"/>
                </a:solidFill>
                <a:latin typeface="Helvetica"/>
                <a:cs typeface="Helvetica"/>
              </a:rPr>
              <a:t>Membrane Proteins</a:t>
            </a:r>
            <a:endParaRPr lang="en-US" sz="3200" dirty="0">
              <a:solidFill>
                <a:schemeClr val="bg1"/>
              </a:solidFill>
              <a:latin typeface="Helvetica"/>
              <a:cs typeface="Helvetica"/>
            </a:endParaRPr>
          </a:p>
        </p:txBody>
      </p:sp>
      <p:sp>
        <p:nvSpPr>
          <p:cNvPr id="5" name="TextBox 4"/>
          <p:cNvSpPr txBox="1"/>
          <p:nvPr/>
        </p:nvSpPr>
        <p:spPr>
          <a:xfrm>
            <a:off x="708526" y="1389394"/>
            <a:ext cx="7312526" cy="3139321"/>
          </a:xfrm>
          <a:prstGeom prst="rect">
            <a:avLst/>
          </a:prstGeom>
          <a:noFill/>
        </p:spPr>
        <p:txBody>
          <a:bodyPr wrap="square" rtlCol="0">
            <a:spAutoFit/>
          </a:bodyPr>
          <a:lstStyle/>
          <a:p>
            <a:pPr marL="342900" indent="-342900">
              <a:buSzPct val="75000"/>
              <a:buFont typeface="Wingdings" charset="2"/>
              <a:buChar char=""/>
            </a:pPr>
            <a:r>
              <a:rPr lang="en-US" sz="2200" dirty="0" smtClean="0">
                <a:latin typeface="Helvetica"/>
                <a:cs typeface="Helvetica"/>
              </a:rPr>
              <a:t>One third of the proteome</a:t>
            </a:r>
            <a:r>
              <a:rPr lang="en-US" sz="2200" baseline="30000" dirty="0" smtClean="0">
                <a:latin typeface="Helvetica"/>
                <a:cs typeface="Helvetica"/>
              </a:rPr>
              <a:t>4</a:t>
            </a:r>
            <a:r>
              <a:rPr lang="en-US" sz="2200" dirty="0" smtClean="0">
                <a:latin typeface="Helvetica"/>
                <a:cs typeface="Helvetica"/>
              </a:rPr>
              <a:t> </a:t>
            </a:r>
          </a:p>
          <a:p>
            <a:pPr>
              <a:buSzPct val="75000"/>
            </a:pPr>
            <a:endParaRPr lang="en-US" sz="2200" dirty="0">
              <a:latin typeface="Helvetica"/>
              <a:cs typeface="Helvetica"/>
            </a:endParaRPr>
          </a:p>
          <a:p>
            <a:pPr marL="342900" indent="-342900">
              <a:buSzPct val="75000"/>
              <a:buFont typeface="Wingdings" charset="2"/>
              <a:buChar char=""/>
            </a:pPr>
            <a:r>
              <a:rPr lang="en-US" sz="2200" dirty="0">
                <a:latin typeface="Helvetica"/>
                <a:cs typeface="Helvetica"/>
              </a:rPr>
              <a:t>60% of current drug targets in </a:t>
            </a:r>
            <a:r>
              <a:rPr lang="en-US" sz="2200" dirty="0" smtClean="0">
                <a:latin typeface="Helvetica"/>
                <a:cs typeface="Helvetica"/>
              </a:rPr>
              <a:t>humans</a:t>
            </a:r>
            <a:r>
              <a:rPr lang="en-US" sz="2200" baseline="30000" dirty="0" smtClean="0">
                <a:latin typeface="Helvetica"/>
                <a:cs typeface="Helvetica"/>
              </a:rPr>
              <a:t>2</a:t>
            </a:r>
            <a:endParaRPr lang="en-US" sz="2200" dirty="0" smtClean="0">
              <a:latin typeface="Helvetica"/>
              <a:cs typeface="Helvetica"/>
            </a:endParaRPr>
          </a:p>
          <a:p>
            <a:pPr>
              <a:buSzPct val="75000"/>
            </a:pPr>
            <a:endParaRPr lang="en-US" sz="2200" dirty="0" smtClean="0">
              <a:latin typeface="Helvetica"/>
              <a:cs typeface="Helvetica"/>
            </a:endParaRPr>
          </a:p>
          <a:p>
            <a:pPr marL="342900" indent="-342900">
              <a:buSzPct val="75000"/>
              <a:buFont typeface="Wingdings" charset="2"/>
              <a:buChar char=""/>
            </a:pPr>
            <a:r>
              <a:rPr lang="en-US" sz="2200" dirty="0" smtClean="0">
                <a:latin typeface="Helvetica"/>
                <a:cs typeface="Helvetica"/>
              </a:rPr>
              <a:t>Critical cellular and physiological functions</a:t>
            </a:r>
          </a:p>
          <a:p>
            <a:pPr marL="342900" indent="-342900">
              <a:buSzPct val="75000"/>
              <a:buFont typeface="Wingdings" charset="2"/>
              <a:buChar char=""/>
            </a:pPr>
            <a:endParaRPr lang="en-US" sz="2200" dirty="0">
              <a:latin typeface="Helvetica"/>
              <a:cs typeface="Helvetica"/>
            </a:endParaRPr>
          </a:p>
          <a:p>
            <a:pPr marL="342900" indent="-342900">
              <a:buSzPct val="75000"/>
              <a:buFont typeface="Wingdings" charset="2"/>
              <a:buChar char=""/>
            </a:pPr>
            <a:r>
              <a:rPr lang="en-US" sz="2200" dirty="0">
                <a:latin typeface="Helvetica"/>
                <a:cs typeface="Helvetica"/>
              </a:rPr>
              <a:t>Structure </a:t>
            </a:r>
            <a:r>
              <a:rPr lang="en-US" sz="2200" dirty="0">
                <a:latin typeface="Helvetica"/>
                <a:cs typeface="Helvetica"/>
                <a:sym typeface="Wingdings"/>
              </a:rPr>
              <a:t> Function</a:t>
            </a:r>
            <a:endParaRPr lang="en-US" sz="2200" dirty="0">
              <a:latin typeface="Helvetica"/>
              <a:cs typeface="Helvetica"/>
            </a:endParaRPr>
          </a:p>
          <a:p>
            <a:pPr>
              <a:buSzPct val="75000"/>
            </a:pPr>
            <a:endParaRPr lang="en-US" sz="2200" dirty="0" smtClean="0">
              <a:latin typeface="Helvetica"/>
              <a:cs typeface="Helvetica"/>
            </a:endParaRPr>
          </a:p>
          <a:p>
            <a:pPr lvl="0">
              <a:defRPr sz="1800">
                <a:solidFill>
                  <a:srgbClr val="000000"/>
                </a:solidFill>
              </a:defRPr>
            </a:pPr>
            <a:endParaRPr lang="en-US" sz="2200" dirty="0">
              <a:latin typeface="Helvetica"/>
              <a:cs typeface="Helvetica"/>
            </a:endParaRPr>
          </a:p>
        </p:txBody>
      </p:sp>
      <p:pic>
        <p:nvPicPr>
          <p:cNvPr id="3" name="Picture 2"/>
          <p:cNvPicPr>
            <a:picLocks noChangeAspect="1"/>
          </p:cNvPicPr>
          <p:nvPr/>
        </p:nvPicPr>
        <p:blipFill>
          <a:blip r:embed="rId3"/>
          <a:stretch>
            <a:fillRect/>
          </a:stretch>
        </p:blipFill>
        <p:spPr>
          <a:xfrm>
            <a:off x="762000" y="4015576"/>
            <a:ext cx="7620000" cy="2514600"/>
          </a:xfrm>
          <a:prstGeom prst="rect">
            <a:avLst/>
          </a:prstGeom>
        </p:spPr>
      </p:pic>
      <p:sp>
        <p:nvSpPr>
          <p:cNvPr id="6" name="Slide Number Placeholder 5"/>
          <p:cNvSpPr>
            <a:spLocks noGrp="1"/>
          </p:cNvSpPr>
          <p:nvPr>
            <p:ph type="sldNum" sz="quarter" idx="12"/>
          </p:nvPr>
        </p:nvSpPr>
        <p:spPr/>
        <p:txBody>
          <a:bodyPr/>
          <a:lstStyle/>
          <a:p>
            <a:fld id="{699EB3B6-FCFA-9B4A-941F-D5DAB9871DB4}" type="slidenum">
              <a:rPr lang="en-US" smtClean="0">
                <a:latin typeface="Helvetica"/>
                <a:cs typeface="Helvetica"/>
              </a:rPr>
              <a:t>2</a:t>
            </a:fld>
            <a:endParaRPr lang="en-US" dirty="0">
              <a:latin typeface="Helvetica"/>
              <a:cs typeface="Helvetica"/>
            </a:endParaRPr>
          </a:p>
        </p:txBody>
      </p:sp>
      <p:sp>
        <p:nvSpPr>
          <p:cNvPr id="7" name="TextBox 6"/>
          <p:cNvSpPr txBox="1"/>
          <p:nvPr/>
        </p:nvSpPr>
        <p:spPr>
          <a:xfrm>
            <a:off x="1071070" y="6512852"/>
            <a:ext cx="4738173" cy="276999"/>
          </a:xfrm>
          <a:prstGeom prst="rect">
            <a:avLst/>
          </a:prstGeom>
          <a:noFill/>
        </p:spPr>
        <p:txBody>
          <a:bodyPr wrap="square" rtlCol="0">
            <a:spAutoFit/>
          </a:bodyPr>
          <a:lstStyle/>
          <a:p>
            <a:r>
              <a:rPr lang="en-US" sz="1200" dirty="0" smtClean="0">
                <a:latin typeface="Helvetica"/>
                <a:cs typeface="Helvetica"/>
              </a:rPr>
              <a:t>Figure 1. Membrane protein functions. (Nature)</a:t>
            </a:r>
            <a:endParaRPr lang="en-US" sz="1200" dirty="0">
              <a:latin typeface="Helvetica"/>
              <a:cs typeface="Helvetica"/>
            </a:endParaRPr>
          </a:p>
        </p:txBody>
      </p:sp>
    </p:spTree>
    <p:extLst>
      <p:ext uri="{BB962C8B-B14F-4D97-AF65-F5344CB8AC3E}">
        <p14:creationId xmlns:p14="http://schemas.microsoft.com/office/powerpoint/2010/main" val="227352507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tx1"/>
          </a:solidFill>
        </p:spPr>
        <p:txBody>
          <a:bodyPr>
            <a:normAutofit/>
          </a:bodyPr>
          <a:lstStyle/>
          <a:p>
            <a:r>
              <a:rPr lang="en-US" sz="3200" dirty="0" smtClean="0">
                <a:solidFill>
                  <a:schemeClr val="bg1"/>
                </a:solidFill>
                <a:latin typeface="Helvetica"/>
                <a:cs typeface="Helvetica"/>
              </a:rPr>
              <a:t>In Summary</a:t>
            </a:r>
            <a:endParaRPr lang="en-US" sz="3200" dirty="0">
              <a:solidFill>
                <a:schemeClr val="bg1"/>
              </a:solidFill>
              <a:latin typeface="Helvetica"/>
              <a:cs typeface="Helvetica"/>
            </a:endParaRPr>
          </a:p>
        </p:txBody>
      </p:sp>
      <p:sp>
        <p:nvSpPr>
          <p:cNvPr id="4" name="TextBox 3"/>
          <p:cNvSpPr txBox="1"/>
          <p:nvPr/>
        </p:nvSpPr>
        <p:spPr>
          <a:xfrm>
            <a:off x="655459" y="1788747"/>
            <a:ext cx="6868669" cy="369332"/>
          </a:xfrm>
          <a:prstGeom prst="rect">
            <a:avLst/>
          </a:prstGeom>
          <a:noFill/>
        </p:spPr>
        <p:txBody>
          <a:bodyPr wrap="square" rtlCol="0">
            <a:spAutoFit/>
          </a:bodyPr>
          <a:lstStyle/>
          <a:p>
            <a:endParaRPr lang="en-US" dirty="0"/>
          </a:p>
        </p:txBody>
      </p:sp>
      <p:sp>
        <p:nvSpPr>
          <p:cNvPr id="5" name="TextBox 4"/>
          <p:cNvSpPr txBox="1"/>
          <p:nvPr/>
        </p:nvSpPr>
        <p:spPr>
          <a:xfrm>
            <a:off x="138338" y="1361521"/>
            <a:ext cx="6070850" cy="1446550"/>
          </a:xfrm>
          <a:prstGeom prst="rect">
            <a:avLst/>
          </a:prstGeom>
          <a:noFill/>
        </p:spPr>
        <p:txBody>
          <a:bodyPr wrap="square" rtlCol="0">
            <a:spAutoFit/>
          </a:bodyPr>
          <a:lstStyle/>
          <a:p>
            <a:pPr marL="342900" indent="-342900">
              <a:buSzPct val="75000"/>
              <a:buFont typeface="Wingdings" charset="2"/>
              <a:buChar char=""/>
            </a:pPr>
            <a:r>
              <a:rPr lang="en-US" sz="2200" dirty="0" smtClean="0">
                <a:latin typeface="Helvetica"/>
                <a:cs typeface="Helvetica"/>
              </a:rPr>
              <a:t>Development of LCP micro-extrusion injector</a:t>
            </a:r>
          </a:p>
          <a:p>
            <a:pPr>
              <a:buSzPct val="75000"/>
            </a:pPr>
            <a:endParaRPr lang="en-US" sz="2200" dirty="0" smtClean="0">
              <a:latin typeface="Helvetica"/>
              <a:cs typeface="Helvetica"/>
            </a:endParaRPr>
          </a:p>
          <a:p>
            <a:pPr marL="342900" indent="-342900">
              <a:buSzPct val="75000"/>
              <a:buFont typeface="Wingdings" charset="2"/>
              <a:buChar char=""/>
            </a:pPr>
            <a:r>
              <a:rPr lang="en-US" sz="2200" dirty="0" smtClean="0">
                <a:latin typeface="Helvetica"/>
                <a:cs typeface="Helvetica"/>
              </a:rPr>
              <a:t>SFX studies of membrane proteins</a:t>
            </a:r>
            <a:endParaRPr lang="en-US" dirty="0">
              <a:latin typeface="Helvetica"/>
              <a:cs typeface="Helvetica"/>
            </a:endParaRPr>
          </a:p>
          <a:p>
            <a:pPr lvl="0">
              <a:defRPr sz="1800">
                <a:solidFill>
                  <a:srgbClr val="000000"/>
                </a:solidFill>
              </a:defRPr>
            </a:pPr>
            <a:endParaRPr lang="en-US" sz="2200" dirty="0">
              <a:latin typeface="Helvetica"/>
              <a:cs typeface="Helvetica"/>
            </a:endParaRPr>
          </a:p>
        </p:txBody>
      </p:sp>
      <p:sp>
        <p:nvSpPr>
          <p:cNvPr id="3" name="Slide Number Placeholder 2"/>
          <p:cNvSpPr>
            <a:spLocks noGrp="1"/>
          </p:cNvSpPr>
          <p:nvPr>
            <p:ph type="sldNum" sz="quarter" idx="12"/>
          </p:nvPr>
        </p:nvSpPr>
        <p:spPr/>
        <p:txBody>
          <a:bodyPr/>
          <a:lstStyle/>
          <a:p>
            <a:fld id="{699EB3B6-FCFA-9B4A-941F-D5DAB9871DB4}" type="slidenum">
              <a:rPr lang="en-US" smtClean="0"/>
              <a:t>20</a:t>
            </a:fld>
            <a:endParaRPr lang="en-US"/>
          </a:p>
        </p:txBody>
      </p:sp>
      <p:pic>
        <p:nvPicPr>
          <p:cNvPr id="8" name="Picture 7"/>
          <p:cNvPicPr>
            <a:picLocks noChangeAspect="1"/>
          </p:cNvPicPr>
          <p:nvPr/>
        </p:nvPicPr>
        <p:blipFill>
          <a:blip r:embed="rId3"/>
          <a:stretch>
            <a:fillRect/>
          </a:stretch>
        </p:blipFill>
        <p:spPr>
          <a:xfrm>
            <a:off x="6043676" y="1370464"/>
            <a:ext cx="2960904" cy="4597193"/>
          </a:xfrm>
          <a:prstGeom prst="rect">
            <a:avLst/>
          </a:prstGeom>
        </p:spPr>
      </p:pic>
      <p:pic>
        <p:nvPicPr>
          <p:cNvPr id="9" name="Picture 8"/>
          <p:cNvPicPr>
            <a:picLocks noChangeAspect="1"/>
          </p:cNvPicPr>
          <p:nvPr/>
        </p:nvPicPr>
        <p:blipFill>
          <a:blip r:embed="rId4"/>
          <a:stretch>
            <a:fillRect/>
          </a:stretch>
        </p:blipFill>
        <p:spPr>
          <a:xfrm>
            <a:off x="283593" y="3260875"/>
            <a:ext cx="5519882" cy="1638957"/>
          </a:xfrm>
          <a:prstGeom prst="rect">
            <a:avLst/>
          </a:prstGeom>
        </p:spPr>
      </p:pic>
    </p:spTree>
    <p:extLst>
      <p:ext uri="{BB962C8B-B14F-4D97-AF65-F5344CB8AC3E}">
        <p14:creationId xmlns:p14="http://schemas.microsoft.com/office/powerpoint/2010/main" val="427840800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tx1"/>
          </a:solidFill>
        </p:spPr>
        <p:txBody>
          <a:bodyPr>
            <a:normAutofit/>
          </a:bodyPr>
          <a:lstStyle/>
          <a:p>
            <a:r>
              <a:rPr lang="en-US" sz="3200" dirty="0" smtClean="0">
                <a:solidFill>
                  <a:schemeClr val="bg1"/>
                </a:solidFill>
                <a:latin typeface="Helvetica"/>
                <a:cs typeface="Helvetica"/>
              </a:rPr>
              <a:t>References</a:t>
            </a:r>
            <a:endParaRPr lang="en-US" sz="3200" dirty="0">
              <a:solidFill>
                <a:schemeClr val="bg1"/>
              </a:solidFill>
              <a:latin typeface="Helvetica"/>
              <a:cs typeface="Helvetica"/>
            </a:endParaRPr>
          </a:p>
        </p:txBody>
      </p:sp>
      <p:sp>
        <p:nvSpPr>
          <p:cNvPr id="3" name="TextBox 2"/>
          <p:cNvSpPr txBox="1"/>
          <p:nvPr/>
        </p:nvSpPr>
        <p:spPr>
          <a:xfrm>
            <a:off x="1" y="1595777"/>
            <a:ext cx="9144000" cy="2308324"/>
          </a:xfrm>
          <a:prstGeom prst="rect">
            <a:avLst/>
          </a:prstGeom>
          <a:noFill/>
        </p:spPr>
        <p:txBody>
          <a:bodyPr wrap="square" rtlCol="0">
            <a:spAutoFit/>
          </a:bodyPr>
          <a:lstStyle/>
          <a:p>
            <a:pPr marL="342900" indent="-342900">
              <a:buAutoNum type="arabicPeriod"/>
            </a:pPr>
            <a:r>
              <a:rPr lang="en-US" sz="1600" dirty="0" smtClean="0">
                <a:latin typeface="Helvetica"/>
                <a:cs typeface="Helvetica"/>
                <a:hlinkClick r:id="rId2"/>
              </a:rPr>
              <a:t>http</a:t>
            </a:r>
            <a:r>
              <a:rPr lang="en-US" sz="1600" dirty="0">
                <a:latin typeface="Helvetica"/>
                <a:cs typeface="Helvetica"/>
                <a:hlinkClick r:id="rId2"/>
              </a:rPr>
              <a:t>://www.ncbi.nlm.nih.gov/pmc/articles/PMC2279940/pdf/0131948.</a:t>
            </a:r>
            <a:r>
              <a:rPr lang="en-US" sz="1600" dirty="0" smtClean="0">
                <a:latin typeface="Helvetica"/>
                <a:cs typeface="Helvetica"/>
                <a:hlinkClick r:id="rId2"/>
              </a:rPr>
              <a:t>pdf</a:t>
            </a:r>
            <a:r>
              <a:rPr lang="en-US" sz="1600" dirty="0" smtClean="0">
                <a:latin typeface="Helvetica"/>
                <a:cs typeface="Helvetica"/>
              </a:rPr>
              <a:t> Richard Dickerson (PDB Newsletter 2002)</a:t>
            </a:r>
          </a:p>
          <a:p>
            <a:pPr marL="342900" indent="-342900">
              <a:buAutoNum type="arabicPeriod"/>
            </a:pPr>
            <a:r>
              <a:rPr lang="en-US" sz="1600" dirty="0">
                <a:latin typeface="Helvetica"/>
                <a:cs typeface="Helvetica"/>
                <a:hlinkClick r:id="rId3"/>
              </a:rPr>
              <a:t>http://www.nature.com/nrd/journal/v5/n12/pdf/nrd2199.</a:t>
            </a:r>
            <a:r>
              <a:rPr lang="en-US" sz="1600" dirty="0" smtClean="0">
                <a:latin typeface="Helvetica"/>
                <a:cs typeface="Helvetica"/>
                <a:hlinkClick r:id="rId3"/>
              </a:rPr>
              <a:t>pdf</a:t>
            </a:r>
            <a:endParaRPr lang="en-US" sz="1600" dirty="0" smtClean="0">
              <a:latin typeface="Helvetica"/>
              <a:cs typeface="Helvetica"/>
            </a:endParaRPr>
          </a:p>
          <a:p>
            <a:pPr marL="342900" indent="-342900">
              <a:buAutoNum type="arabicPeriod"/>
            </a:pPr>
            <a:r>
              <a:rPr lang="en-US" sz="1600" dirty="0">
                <a:latin typeface="Helvetica"/>
                <a:cs typeface="Helvetica"/>
                <a:hlinkClick r:id="rId4"/>
              </a:rPr>
              <a:t>http://</a:t>
            </a:r>
            <a:r>
              <a:rPr lang="en-US" sz="1600" dirty="0" err="1">
                <a:latin typeface="Helvetica"/>
                <a:cs typeface="Helvetica"/>
                <a:hlinkClick r:id="rId4"/>
              </a:rPr>
              <a:t>www.nature.com</a:t>
            </a:r>
            <a:r>
              <a:rPr lang="en-US" sz="1600" dirty="0">
                <a:latin typeface="Helvetica"/>
                <a:cs typeface="Helvetica"/>
                <a:hlinkClick r:id="rId4"/>
              </a:rPr>
              <a:t>/</a:t>
            </a:r>
            <a:r>
              <a:rPr lang="en-US" sz="1600" dirty="0" err="1">
                <a:latin typeface="Helvetica"/>
                <a:cs typeface="Helvetica"/>
                <a:hlinkClick r:id="rId4"/>
              </a:rPr>
              <a:t>scitable</a:t>
            </a:r>
            <a:r>
              <a:rPr lang="en-US" sz="1600" dirty="0">
                <a:latin typeface="Helvetica"/>
                <a:cs typeface="Helvetica"/>
                <a:hlinkClick r:id="rId4"/>
              </a:rPr>
              <a:t>/</a:t>
            </a:r>
            <a:r>
              <a:rPr lang="en-US" sz="1600" dirty="0" err="1">
                <a:latin typeface="Helvetica"/>
                <a:cs typeface="Helvetica"/>
                <a:hlinkClick r:id="rId4"/>
              </a:rPr>
              <a:t>topicpage</a:t>
            </a:r>
            <a:r>
              <a:rPr lang="en-US" sz="1600" dirty="0">
                <a:latin typeface="Helvetica"/>
                <a:cs typeface="Helvetica"/>
                <a:hlinkClick r:id="rId4"/>
              </a:rPr>
              <a:t>/protein-function-14123348A</a:t>
            </a:r>
            <a:endParaRPr lang="en-US" sz="1600" dirty="0" smtClean="0">
              <a:latin typeface="Helvetica"/>
              <a:cs typeface="Helvetica"/>
            </a:endParaRPr>
          </a:p>
          <a:p>
            <a:pPr marL="342900" indent="-342900">
              <a:buAutoNum type="arabicPeriod"/>
            </a:pPr>
            <a:r>
              <a:rPr lang="en-US" sz="1600" dirty="0">
                <a:latin typeface="Helvetica"/>
                <a:cs typeface="Helvetica"/>
                <a:hlinkClick r:id="rId5"/>
              </a:rPr>
              <a:t>http://www.sciencedirect.com/science/article/pii/</a:t>
            </a:r>
            <a:r>
              <a:rPr lang="en-US" sz="1600" dirty="0" smtClean="0">
                <a:latin typeface="Helvetica"/>
                <a:cs typeface="Helvetica"/>
                <a:hlinkClick r:id="rId5"/>
              </a:rPr>
              <a:t>S0022283600943158</a:t>
            </a:r>
            <a:endParaRPr lang="en-US" sz="1600" dirty="0" smtClean="0">
              <a:latin typeface="Helvetica"/>
              <a:cs typeface="Helvetica"/>
            </a:endParaRPr>
          </a:p>
          <a:p>
            <a:pPr marL="342900" indent="-342900">
              <a:buAutoNum type="arabicPeriod"/>
            </a:pPr>
            <a:r>
              <a:rPr lang="en-US" sz="1600" dirty="0">
                <a:latin typeface="Helvetica"/>
                <a:cs typeface="Helvetica"/>
                <a:hlinkClick r:id="rId6"/>
              </a:rPr>
              <a:t>http://cherezov.scripps.edu/</a:t>
            </a:r>
            <a:r>
              <a:rPr lang="en-US" sz="1600" dirty="0" smtClean="0">
                <a:latin typeface="Helvetica"/>
                <a:cs typeface="Helvetica"/>
                <a:hlinkClick r:id="rId6"/>
              </a:rPr>
              <a:t>resources.htm</a:t>
            </a:r>
            <a:endParaRPr lang="en-US" sz="1600" dirty="0" smtClean="0">
              <a:latin typeface="Helvetica"/>
              <a:cs typeface="Helvetica"/>
            </a:endParaRPr>
          </a:p>
          <a:p>
            <a:pPr marL="342900" indent="-342900">
              <a:buAutoNum type="arabicPeriod"/>
            </a:pPr>
            <a:r>
              <a:rPr lang="en-US" sz="1600" dirty="0">
                <a:latin typeface="Helvetica"/>
                <a:cs typeface="Helvetica"/>
                <a:hlinkClick r:id="rId7"/>
              </a:rPr>
              <a:t>http://</a:t>
            </a:r>
            <a:r>
              <a:rPr lang="en-US" sz="1600" dirty="0" err="1">
                <a:latin typeface="Helvetica"/>
                <a:cs typeface="Helvetica"/>
                <a:hlinkClick r:id="rId7"/>
              </a:rPr>
              <a:t>www.nature.com</a:t>
            </a:r>
            <a:r>
              <a:rPr lang="en-US" sz="1600" dirty="0">
                <a:latin typeface="Helvetica"/>
                <a:cs typeface="Helvetica"/>
                <a:hlinkClick r:id="rId7"/>
              </a:rPr>
              <a:t>/</a:t>
            </a:r>
            <a:r>
              <a:rPr lang="en-US" sz="1600" dirty="0" err="1">
                <a:latin typeface="Helvetica"/>
                <a:cs typeface="Helvetica"/>
                <a:hlinkClick r:id="rId7"/>
              </a:rPr>
              <a:t>ncomms</a:t>
            </a:r>
            <a:r>
              <a:rPr lang="en-US" sz="1600" dirty="0">
                <a:latin typeface="Helvetica"/>
                <a:cs typeface="Helvetica"/>
                <a:hlinkClick r:id="rId7"/>
              </a:rPr>
              <a:t>/2014/140214/ncomms4309/</a:t>
            </a:r>
            <a:r>
              <a:rPr lang="en-US" sz="1600" dirty="0" err="1">
                <a:latin typeface="Helvetica"/>
                <a:cs typeface="Helvetica"/>
                <a:hlinkClick r:id="rId7"/>
              </a:rPr>
              <a:t>extref</a:t>
            </a:r>
            <a:r>
              <a:rPr lang="en-US" sz="1600" dirty="0">
                <a:latin typeface="Helvetica"/>
                <a:cs typeface="Helvetica"/>
                <a:hlinkClick r:id="rId7"/>
              </a:rPr>
              <a:t>/ncomms4309-s1.pdf</a:t>
            </a:r>
            <a:endParaRPr lang="en-US" sz="1600" dirty="0" smtClean="0">
              <a:latin typeface="Helvetica"/>
              <a:cs typeface="Helvetica"/>
            </a:endParaRPr>
          </a:p>
          <a:p>
            <a:endParaRPr lang="en-US" sz="1600" dirty="0" smtClean="0">
              <a:latin typeface="Helvetica"/>
              <a:cs typeface="Helvetica"/>
            </a:endParaRPr>
          </a:p>
          <a:p>
            <a:pPr marL="342900" indent="-342900">
              <a:buAutoNum type="arabicPeriod"/>
            </a:pPr>
            <a:endParaRPr lang="en-US" sz="1600" dirty="0">
              <a:latin typeface="Helvetica"/>
              <a:cs typeface="Helvetica"/>
            </a:endParaRPr>
          </a:p>
        </p:txBody>
      </p:sp>
      <p:sp>
        <p:nvSpPr>
          <p:cNvPr id="4" name="Slide Number Placeholder 3"/>
          <p:cNvSpPr>
            <a:spLocks noGrp="1"/>
          </p:cNvSpPr>
          <p:nvPr>
            <p:ph type="sldNum" sz="quarter" idx="12"/>
          </p:nvPr>
        </p:nvSpPr>
        <p:spPr/>
        <p:txBody>
          <a:bodyPr/>
          <a:lstStyle/>
          <a:p>
            <a:fld id="{699EB3B6-FCFA-9B4A-941F-D5DAB9871DB4}" type="slidenum">
              <a:rPr lang="en-US" smtClean="0"/>
              <a:t>21</a:t>
            </a:fld>
            <a:endParaRPr lang="en-US"/>
          </a:p>
        </p:txBody>
      </p:sp>
    </p:spTree>
    <p:extLst>
      <p:ext uri="{BB962C8B-B14F-4D97-AF65-F5344CB8AC3E}">
        <p14:creationId xmlns:p14="http://schemas.microsoft.com/office/powerpoint/2010/main" val="404432115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tx1"/>
          </a:solidFill>
        </p:spPr>
        <p:txBody>
          <a:bodyPr>
            <a:normAutofit/>
          </a:bodyPr>
          <a:lstStyle/>
          <a:p>
            <a:r>
              <a:rPr lang="en-US" sz="3200" dirty="0" smtClean="0">
                <a:solidFill>
                  <a:schemeClr val="bg1"/>
                </a:solidFill>
                <a:latin typeface="Helvetica"/>
                <a:cs typeface="Helvetica"/>
              </a:rPr>
              <a:t>Membrane Protein Crystallization</a:t>
            </a:r>
            <a:endParaRPr lang="en-US" sz="3200" dirty="0">
              <a:solidFill>
                <a:schemeClr val="bg1"/>
              </a:solidFill>
              <a:latin typeface="Helvetica"/>
              <a:cs typeface="Helvetica"/>
            </a:endParaRPr>
          </a:p>
        </p:txBody>
      </p:sp>
      <p:sp>
        <p:nvSpPr>
          <p:cNvPr id="4" name="TextBox 3"/>
          <p:cNvSpPr txBox="1"/>
          <p:nvPr/>
        </p:nvSpPr>
        <p:spPr>
          <a:xfrm>
            <a:off x="655459" y="1788747"/>
            <a:ext cx="6868669" cy="369332"/>
          </a:xfrm>
          <a:prstGeom prst="rect">
            <a:avLst/>
          </a:prstGeom>
          <a:noFill/>
        </p:spPr>
        <p:txBody>
          <a:bodyPr wrap="square" rtlCol="0">
            <a:spAutoFit/>
          </a:bodyPr>
          <a:lstStyle/>
          <a:p>
            <a:endParaRPr lang="en-US" dirty="0"/>
          </a:p>
        </p:txBody>
      </p:sp>
      <p:sp>
        <p:nvSpPr>
          <p:cNvPr id="5" name="TextBox 4"/>
          <p:cNvSpPr txBox="1"/>
          <p:nvPr/>
        </p:nvSpPr>
        <p:spPr>
          <a:xfrm>
            <a:off x="0" y="1201452"/>
            <a:ext cx="4045731" cy="5847754"/>
          </a:xfrm>
          <a:prstGeom prst="rect">
            <a:avLst/>
          </a:prstGeom>
          <a:noFill/>
        </p:spPr>
        <p:txBody>
          <a:bodyPr wrap="square" rtlCol="0">
            <a:spAutoFit/>
          </a:bodyPr>
          <a:lstStyle/>
          <a:p>
            <a:pPr>
              <a:buSzPct val="75000"/>
            </a:pPr>
            <a:endParaRPr lang="en-US" sz="2200" dirty="0" smtClean="0">
              <a:latin typeface="Helvetica"/>
              <a:cs typeface="Helvetica"/>
            </a:endParaRPr>
          </a:p>
          <a:p>
            <a:pPr marL="342900" indent="-342900">
              <a:buSzPct val="75000"/>
              <a:buFont typeface="Wingdings" charset="2"/>
              <a:buChar char=""/>
            </a:pPr>
            <a:r>
              <a:rPr lang="en-US" sz="2200" dirty="0">
                <a:latin typeface="Helvetica"/>
                <a:cs typeface="Helvetica"/>
              </a:rPr>
              <a:t>Development of LCP </a:t>
            </a:r>
            <a:r>
              <a:rPr lang="en-US" sz="2200" dirty="0" smtClean="0">
                <a:latin typeface="Helvetica"/>
                <a:cs typeface="Helvetica"/>
              </a:rPr>
              <a:t>almost 20</a:t>
            </a:r>
            <a:r>
              <a:rPr lang="en-US" sz="2200" dirty="0" smtClean="0">
                <a:latin typeface="Helvetica"/>
                <a:cs typeface="Helvetica"/>
              </a:rPr>
              <a:t> </a:t>
            </a:r>
            <a:r>
              <a:rPr lang="en-US" sz="2200" dirty="0">
                <a:latin typeface="Helvetica"/>
                <a:cs typeface="Helvetica"/>
              </a:rPr>
              <a:t>years ago (1996) Landau</a:t>
            </a:r>
          </a:p>
          <a:p>
            <a:pPr>
              <a:buSzPct val="75000"/>
            </a:pPr>
            <a:endParaRPr lang="en-US" sz="2200" dirty="0" smtClean="0">
              <a:latin typeface="Helvetica"/>
              <a:cs typeface="Helvetica"/>
            </a:endParaRPr>
          </a:p>
          <a:p>
            <a:pPr marL="342900" indent="-342900">
              <a:buSzPct val="75000"/>
              <a:buFont typeface="Wingdings" charset="2"/>
              <a:buChar char=""/>
            </a:pPr>
            <a:r>
              <a:rPr lang="en-US" sz="2200" dirty="0" smtClean="0">
                <a:latin typeface="Helvetica"/>
                <a:cs typeface="Helvetica"/>
              </a:rPr>
              <a:t>Detergent micelle solution</a:t>
            </a:r>
          </a:p>
          <a:p>
            <a:pPr marL="342900" indent="-342900">
              <a:buSzPct val="75000"/>
              <a:buFont typeface="Wingdings" charset="2"/>
              <a:buChar char=""/>
            </a:pPr>
            <a:endParaRPr lang="en-US" sz="2200" dirty="0">
              <a:latin typeface="Helvetica"/>
              <a:cs typeface="Helvetica"/>
            </a:endParaRPr>
          </a:p>
          <a:p>
            <a:pPr marL="342900" indent="-342900">
              <a:buSzPct val="75000"/>
              <a:buFont typeface="Wingdings" charset="2"/>
              <a:buChar char=""/>
            </a:pPr>
            <a:r>
              <a:rPr lang="en-US" sz="2200" dirty="0" smtClean="0">
                <a:latin typeface="Helvetica"/>
                <a:cs typeface="Helvetica"/>
              </a:rPr>
              <a:t>Crystallization of membrane </a:t>
            </a:r>
            <a:r>
              <a:rPr lang="en-US" sz="2200" dirty="0">
                <a:latin typeface="Helvetica"/>
                <a:cs typeface="Helvetica"/>
              </a:rPr>
              <a:t>p</a:t>
            </a:r>
            <a:r>
              <a:rPr lang="en-US" sz="2200" dirty="0" smtClean="0">
                <a:latin typeface="Helvetica"/>
                <a:cs typeface="Helvetica"/>
              </a:rPr>
              <a:t>roteins, remove from native lipid bilayers</a:t>
            </a:r>
          </a:p>
          <a:p>
            <a:pPr marL="342900" indent="-342900">
              <a:buSzPct val="75000"/>
              <a:buFont typeface="Wingdings" charset="2"/>
              <a:buChar char=""/>
            </a:pPr>
            <a:endParaRPr lang="en-US" sz="2200" dirty="0">
              <a:latin typeface="Helvetica"/>
              <a:cs typeface="Helvetica"/>
            </a:endParaRPr>
          </a:p>
          <a:p>
            <a:pPr marL="342900" indent="-342900">
              <a:buSzPct val="75000"/>
              <a:buFont typeface="Wingdings" charset="2"/>
              <a:buChar char=""/>
            </a:pPr>
            <a:r>
              <a:rPr lang="en-US" sz="2200" dirty="0" smtClean="0">
                <a:latin typeface="Helvetica"/>
                <a:cs typeface="Helvetica"/>
              </a:rPr>
              <a:t>Lack methods to crystallize membrane proteins for structure determination</a:t>
            </a:r>
          </a:p>
          <a:p>
            <a:pPr marL="342900" indent="-342900">
              <a:buSzPct val="75000"/>
              <a:buFont typeface="Wingdings" charset="2"/>
              <a:buChar char=""/>
            </a:pPr>
            <a:endParaRPr lang="en-US" sz="2200" dirty="0" smtClean="0">
              <a:latin typeface="Helvetica"/>
              <a:cs typeface="Helvetica"/>
            </a:endParaRPr>
          </a:p>
          <a:p>
            <a:pPr>
              <a:buSzPct val="75000"/>
            </a:pPr>
            <a:endParaRPr lang="en-US" sz="2200" dirty="0" smtClean="0">
              <a:latin typeface="Helvetica"/>
              <a:cs typeface="Helvetica"/>
            </a:endParaRPr>
          </a:p>
          <a:p>
            <a:pPr>
              <a:buSzPct val="75000"/>
            </a:pPr>
            <a:endParaRPr lang="en-US" sz="2200" dirty="0" smtClean="0">
              <a:latin typeface="Helvetica"/>
              <a:cs typeface="Helvetica"/>
            </a:endParaRPr>
          </a:p>
          <a:p>
            <a:pPr lvl="0">
              <a:defRPr sz="1800">
                <a:solidFill>
                  <a:srgbClr val="000000"/>
                </a:solidFill>
              </a:defRPr>
            </a:pPr>
            <a:endParaRPr lang="en-US" sz="2200" dirty="0">
              <a:latin typeface="Helvetica"/>
              <a:cs typeface="Helvetica"/>
            </a:endParaRPr>
          </a:p>
        </p:txBody>
      </p:sp>
      <p:pic>
        <p:nvPicPr>
          <p:cNvPr id="6" name="Picture 5"/>
          <p:cNvPicPr>
            <a:picLocks noChangeAspect="1"/>
          </p:cNvPicPr>
          <p:nvPr/>
        </p:nvPicPr>
        <p:blipFill>
          <a:blip r:embed="rId3"/>
          <a:stretch>
            <a:fillRect/>
          </a:stretch>
        </p:blipFill>
        <p:spPr>
          <a:xfrm>
            <a:off x="4045731" y="1937118"/>
            <a:ext cx="4908747" cy="3719910"/>
          </a:xfrm>
          <a:prstGeom prst="rect">
            <a:avLst/>
          </a:prstGeom>
        </p:spPr>
      </p:pic>
      <p:sp>
        <p:nvSpPr>
          <p:cNvPr id="7" name="TextBox 6"/>
          <p:cNvSpPr txBox="1"/>
          <p:nvPr/>
        </p:nvSpPr>
        <p:spPr>
          <a:xfrm>
            <a:off x="4216305" y="5835376"/>
            <a:ext cx="4738173" cy="461665"/>
          </a:xfrm>
          <a:prstGeom prst="rect">
            <a:avLst/>
          </a:prstGeom>
          <a:noFill/>
        </p:spPr>
        <p:txBody>
          <a:bodyPr wrap="square" rtlCol="0">
            <a:spAutoFit/>
          </a:bodyPr>
          <a:lstStyle/>
          <a:p>
            <a:r>
              <a:rPr lang="en-US" sz="1200" dirty="0" smtClean="0">
                <a:latin typeface="Helvetica"/>
                <a:cs typeface="Helvetica"/>
              </a:rPr>
              <a:t>Figure 2. Membrane protein structures lag behind soluble membrane structures.</a:t>
            </a:r>
            <a:r>
              <a:rPr lang="en-US" sz="1200" baseline="30000" dirty="0" smtClean="0">
                <a:latin typeface="Helvetica"/>
                <a:cs typeface="Helvetica"/>
              </a:rPr>
              <a:t>1</a:t>
            </a:r>
            <a:endParaRPr lang="en-US" sz="1200" dirty="0">
              <a:latin typeface="Helvetica"/>
              <a:cs typeface="Helvetica"/>
            </a:endParaRPr>
          </a:p>
        </p:txBody>
      </p:sp>
      <p:sp>
        <p:nvSpPr>
          <p:cNvPr id="3" name="Slide Number Placeholder 2"/>
          <p:cNvSpPr>
            <a:spLocks noGrp="1"/>
          </p:cNvSpPr>
          <p:nvPr>
            <p:ph type="sldNum" sz="quarter" idx="12"/>
          </p:nvPr>
        </p:nvSpPr>
        <p:spPr/>
        <p:txBody>
          <a:bodyPr/>
          <a:lstStyle/>
          <a:p>
            <a:fld id="{699EB3B6-FCFA-9B4A-941F-D5DAB9871DB4}" type="slidenum">
              <a:rPr lang="en-US" smtClean="0"/>
              <a:t>3</a:t>
            </a:fld>
            <a:endParaRPr lang="en-US"/>
          </a:p>
        </p:txBody>
      </p:sp>
    </p:spTree>
    <p:extLst>
      <p:ext uri="{BB962C8B-B14F-4D97-AF65-F5344CB8AC3E}">
        <p14:creationId xmlns:p14="http://schemas.microsoft.com/office/powerpoint/2010/main" val="298867982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503599" y="2480802"/>
            <a:ext cx="3640401" cy="2373541"/>
          </a:xfrm>
          <a:prstGeom prst="rect">
            <a:avLst/>
          </a:prstGeom>
        </p:spPr>
      </p:pic>
      <p:sp>
        <p:nvSpPr>
          <p:cNvPr id="2" name="Title 1"/>
          <p:cNvSpPr>
            <a:spLocks noGrp="1"/>
          </p:cNvSpPr>
          <p:nvPr>
            <p:ph type="title"/>
          </p:nvPr>
        </p:nvSpPr>
        <p:spPr>
          <a:xfrm>
            <a:off x="0" y="0"/>
            <a:ext cx="9144000" cy="1143000"/>
          </a:xfrm>
          <a:solidFill>
            <a:schemeClr val="tx1"/>
          </a:solidFill>
        </p:spPr>
        <p:txBody>
          <a:bodyPr>
            <a:normAutofit/>
          </a:bodyPr>
          <a:lstStyle/>
          <a:p>
            <a:r>
              <a:rPr lang="en-US" sz="3200" dirty="0" smtClean="0">
                <a:solidFill>
                  <a:schemeClr val="bg1"/>
                </a:solidFill>
                <a:latin typeface="Helvetica"/>
                <a:cs typeface="Helvetica"/>
              </a:rPr>
              <a:t>Lipidic Cubic Phase (LCP)</a:t>
            </a:r>
            <a:endParaRPr lang="en-US" sz="3200" dirty="0">
              <a:solidFill>
                <a:schemeClr val="bg1"/>
              </a:solidFill>
              <a:latin typeface="Helvetica"/>
              <a:cs typeface="Helvetica"/>
            </a:endParaRPr>
          </a:p>
        </p:txBody>
      </p:sp>
      <p:sp>
        <p:nvSpPr>
          <p:cNvPr id="4" name="TextBox 3"/>
          <p:cNvSpPr txBox="1"/>
          <p:nvPr/>
        </p:nvSpPr>
        <p:spPr>
          <a:xfrm>
            <a:off x="655459" y="1788747"/>
            <a:ext cx="6868669" cy="369332"/>
          </a:xfrm>
          <a:prstGeom prst="rect">
            <a:avLst/>
          </a:prstGeom>
          <a:noFill/>
        </p:spPr>
        <p:txBody>
          <a:bodyPr wrap="square" rtlCol="0">
            <a:spAutoFit/>
          </a:bodyPr>
          <a:lstStyle/>
          <a:p>
            <a:endParaRPr lang="en-US" dirty="0"/>
          </a:p>
        </p:txBody>
      </p:sp>
      <p:sp>
        <p:nvSpPr>
          <p:cNvPr id="6" name="Rectangle 5"/>
          <p:cNvSpPr/>
          <p:nvPr/>
        </p:nvSpPr>
        <p:spPr>
          <a:xfrm>
            <a:off x="0" y="1299227"/>
            <a:ext cx="5969000" cy="5509199"/>
          </a:xfrm>
          <a:prstGeom prst="rect">
            <a:avLst/>
          </a:prstGeom>
        </p:spPr>
        <p:txBody>
          <a:bodyPr wrap="square">
            <a:spAutoFit/>
          </a:bodyPr>
          <a:lstStyle/>
          <a:p>
            <a:pPr marL="342900" indent="-342900">
              <a:buSzPct val="75000"/>
              <a:buFont typeface="Wingdings" charset="2"/>
              <a:buChar char=""/>
            </a:pPr>
            <a:r>
              <a:rPr lang="en-US" sz="2200" dirty="0" err="1">
                <a:latin typeface="Helvetica"/>
                <a:cs typeface="Helvetica"/>
              </a:rPr>
              <a:t>Quasisolid</a:t>
            </a:r>
            <a:r>
              <a:rPr lang="en-US" sz="2200" dirty="0">
                <a:latin typeface="Helvetica"/>
                <a:cs typeface="Helvetica"/>
              </a:rPr>
              <a:t> </a:t>
            </a:r>
            <a:r>
              <a:rPr lang="en-US" sz="2200" dirty="0" smtClean="0">
                <a:latin typeface="Helvetica"/>
                <a:cs typeface="Helvetica"/>
              </a:rPr>
              <a:t>membrane environment</a:t>
            </a:r>
          </a:p>
          <a:p>
            <a:pPr marL="342900" indent="-342900">
              <a:buSzPct val="75000"/>
              <a:buFont typeface="Wingdings" charset="2"/>
              <a:buChar char=""/>
            </a:pPr>
            <a:endParaRPr lang="en-US" sz="2200" dirty="0" smtClean="0">
              <a:latin typeface="Helvetica"/>
              <a:cs typeface="Helvetica"/>
            </a:endParaRPr>
          </a:p>
          <a:p>
            <a:pPr marL="342900" indent="-342900">
              <a:buSzPct val="75000"/>
              <a:buFont typeface="Wingdings" charset="2"/>
              <a:buChar char=""/>
            </a:pPr>
            <a:r>
              <a:rPr lang="en-US" sz="2200" dirty="0" smtClean="0">
                <a:latin typeface="Helvetica"/>
                <a:cs typeface="Helvetica"/>
              </a:rPr>
              <a:t>Viscoelastic </a:t>
            </a:r>
            <a:r>
              <a:rPr lang="en-US" sz="2200" dirty="0">
                <a:latin typeface="Helvetica"/>
                <a:cs typeface="Helvetica"/>
              </a:rPr>
              <a:t>properties, transparent, optically isotropic, </a:t>
            </a:r>
            <a:r>
              <a:rPr lang="en-US" sz="2200" dirty="0" smtClean="0">
                <a:latin typeface="Helvetica"/>
                <a:cs typeface="Helvetica"/>
              </a:rPr>
              <a:t>viscous </a:t>
            </a:r>
            <a:r>
              <a:rPr lang="en-US" sz="2200" dirty="0">
                <a:latin typeface="Helvetica"/>
                <a:cs typeface="Helvetica"/>
              </a:rPr>
              <a:t>and sticky, gel </a:t>
            </a:r>
            <a:r>
              <a:rPr lang="en-US" sz="2200" dirty="0" smtClean="0">
                <a:latin typeface="Helvetica"/>
                <a:cs typeface="Helvetica"/>
              </a:rPr>
              <a:t>like</a:t>
            </a:r>
          </a:p>
          <a:p>
            <a:pPr>
              <a:buSzPct val="75000"/>
            </a:pPr>
            <a:endParaRPr lang="en-US" sz="2200" dirty="0">
              <a:latin typeface="Helvetica"/>
              <a:cs typeface="Helvetica"/>
            </a:endParaRPr>
          </a:p>
          <a:p>
            <a:pPr marL="342900" indent="-342900">
              <a:buSzPct val="75000"/>
              <a:buFont typeface="Wingdings" charset="2"/>
              <a:buChar char=""/>
            </a:pPr>
            <a:r>
              <a:rPr lang="en-US" sz="2200" dirty="0">
                <a:latin typeface="Helvetica"/>
                <a:cs typeface="Helvetica"/>
              </a:rPr>
              <a:t>LCP one of many </a:t>
            </a:r>
            <a:r>
              <a:rPr lang="en-US" sz="2200" dirty="0" smtClean="0">
                <a:latin typeface="Helvetica"/>
                <a:cs typeface="Helvetica"/>
              </a:rPr>
              <a:t>phases </a:t>
            </a:r>
            <a:r>
              <a:rPr lang="en-US" sz="2200" dirty="0">
                <a:latin typeface="Helvetica"/>
                <a:cs typeface="Helvetica"/>
              </a:rPr>
              <a:t>that form spontaneously</a:t>
            </a:r>
          </a:p>
          <a:p>
            <a:pPr marL="800100" lvl="1" indent="-342900">
              <a:buSzPct val="75000"/>
              <a:buFont typeface="Wingdings" charset="2"/>
              <a:buChar char=""/>
            </a:pPr>
            <a:r>
              <a:rPr lang="en-US" sz="2200" dirty="0">
                <a:latin typeface="Helvetica"/>
                <a:cs typeface="Helvetica"/>
              </a:rPr>
              <a:t>2 nonintersecting networks of water channels</a:t>
            </a:r>
          </a:p>
          <a:p>
            <a:pPr marL="800100" lvl="1" indent="-342900">
              <a:buSzPct val="75000"/>
              <a:buFont typeface="Wingdings" charset="2"/>
              <a:buChar char=""/>
            </a:pPr>
            <a:r>
              <a:rPr lang="en-US" sz="2200" dirty="0">
                <a:latin typeface="Helvetica"/>
                <a:cs typeface="Helvetica"/>
              </a:rPr>
              <a:t>More native like environment rather than harsh detergent</a:t>
            </a:r>
          </a:p>
          <a:p>
            <a:pPr marL="800100" lvl="1" indent="-342900">
              <a:buSzPct val="75000"/>
              <a:buFont typeface="Wingdings" charset="2"/>
              <a:buChar char=""/>
            </a:pPr>
            <a:r>
              <a:rPr lang="en-US" sz="2200" dirty="0" smtClean="0">
                <a:latin typeface="Helvetica"/>
                <a:cs typeface="Helvetica"/>
              </a:rPr>
              <a:t>Packing provides more hydrophobic </a:t>
            </a:r>
            <a:r>
              <a:rPr lang="en-US" sz="2200" dirty="0">
                <a:latin typeface="Helvetica"/>
                <a:cs typeface="Helvetica"/>
              </a:rPr>
              <a:t>contacts, lower solvent </a:t>
            </a:r>
            <a:r>
              <a:rPr lang="en-US" sz="2200" dirty="0" smtClean="0">
                <a:latin typeface="Helvetica"/>
                <a:cs typeface="Helvetica"/>
              </a:rPr>
              <a:t>content</a:t>
            </a:r>
          </a:p>
          <a:p>
            <a:pPr marL="800100" lvl="1" indent="-342900">
              <a:buSzPct val="75000"/>
              <a:buFont typeface="Wingdings" charset="2"/>
              <a:buChar char=""/>
            </a:pPr>
            <a:endParaRPr lang="en-US" sz="2200" dirty="0">
              <a:latin typeface="Helvetica"/>
              <a:cs typeface="Helvetica"/>
            </a:endParaRPr>
          </a:p>
          <a:p>
            <a:pPr marL="800100" lvl="1" indent="-342900">
              <a:buSzPct val="75000"/>
              <a:buFont typeface="Wingdings" charset="2"/>
              <a:buChar char=""/>
            </a:pPr>
            <a:endParaRPr lang="en-US" sz="2200" dirty="0">
              <a:latin typeface="Helvetica"/>
              <a:cs typeface="Helvetica"/>
            </a:endParaRPr>
          </a:p>
        </p:txBody>
      </p:sp>
      <p:sp>
        <p:nvSpPr>
          <p:cNvPr id="7" name="TextBox 6"/>
          <p:cNvSpPr txBox="1"/>
          <p:nvPr/>
        </p:nvSpPr>
        <p:spPr>
          <a:xfrm>
            <a:off x="5724951" y="4938702"/>
            <a:ext cx="3175000" cy="459492"/>
          </a:xfrm>
          <a:prstGeom prst="rect">
            <a:avLst/>
          </a:prstGeom>
          <a:noFill/>
        </p:spPr>
        <p:txBody>
          <a:bodyPr wrap="square" rtlCol="0">
            <a:spAutoFit/>
          </a:bodyPr>
          <a:lstStyle/>
          <a:p>
            <a:r>
              <a:rPr lang="en-US" sz="1200" dirty="0" smtClean="0">
                <a:latin typeface="Helvetica"/>
                <a:cs typeface="Helvetica"/>
              </a:rPr>
              <a:t>Figure 3. Representative LCP schematic. (Landau, PNAS, 1996)</a:t>
            </a:r>
            <a:endParaRPr lang="en-US" sz="1200" dirty="0">
              <a:latin typeface="Helvetica"/>
              <a:cs typeface="Helvetica"/>
            </a:endParaRPr>
          </a:p>
        </p:txBody>
      </p:sp>
      <p:sp>
        <p:nvSpPr>
          <p:cNvPr id="5" name="Slide Number Placeholder 4"/>
          <p:cNvSpPr>
            <a:spLocks noGrp="1"/>
          </p:cNvSpPr>
          <p:nvPr>
            <p:ph type="sldNum" sz="quarter" idx="12"/>
          </p:nvPr>
        </p:nvSpPr>
        <p:spPr/>
        <p:txBody>
          <a:bodyPr/>
          <a:lstStyle/>
          <a:p>
            <a:fld id="{699EB3B6-FCFA-9B4A-941F-D5DAB9871DB4}" type="slidenum">
              <a:rPr lang="en-US" smtClean="0"/>
              <a:t>4</a:t>
            </a:fld>
            <a:endParaRPr lang="en-US"/>
          </a:p>
        </p:txBody>
      </p:sp>
    </p:spTree>
    <p:extLst>
      <p:ext uri="{BB962C8B-B14F-4D97-AF65-F5344CB8AC3E}">
        <p14:creationId xmlns:p14="http://schemas.microsoft.com/office/powerpoint/2010/main" val="110938330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tx1"/>
          </a:solidFill>
        </p:spPr>
        <p:txBody>
          <a:bodyPr>
            <a:normAutofit/>
          </a:bodyPr>
          <a:lstStyle/>
          <a:p>
            <a:r>
              <a:rPr lang="en-US" sz="3200" dirty="0" smtClean="0">
                <a:solidFill>
                  <a:schemeClr val="bg1"/>
                </a:solidFill>
                <a:latin typeface="Helvetica"/>
                <a:cs typeface="Helvetica"/>
              </a:rPr>
              <a:t>Lipidic Cubic Phase (LCP)</a:t>
            </a:r>
            <a:endParaRPr lang="en-US" sz="3200" dirty="0">
              <a:solidFill>
                <a:schemeClr val="bg1"/>
              </a:solidFill>
              <a:latin typeface="Helvetica"/>
              <a:cs typeface="Helvetica"/>
            </a:endParaRPr>
          </a:p>
        </p:txBody>
      </p:sp>
      <p:sp>
        <p:nvSpPr>
          <p:cNvPr id="4" name="TextBox 3"/>
          <p:cNvSpPr txBox="1"/>
          <p:nvPr/>
        </p:nvSpPr>
        <p:spPr>
          <a:xfrm>
            <a:off x="655459" y="1788747"/>
            <a:ext cx="6868669" cy="369332"/>
          </a:xfrm>
          <a:prstGeom prst="rect">
            <a:avLst/>
          </a:prstGeom>
          <a:noFill/>
        </p:spPr>
        <p:txBody>
          <a:bodyPr wrap="square" rtlCol="0">
            <a:spAutoFit/>
          </a:bodyPr>
          <a:lstStyle/>
          <a:p>
            <a:endParaRPr lang="en-US" dirty="0"/>
          </a:p>
        </p:txBody>
      </p:sp>
      <p:sp>
        <p:nvSpPr>
          <p:cNvPr id="5" name="TextBox 4"/>
          <p:cNvSpPr txBox="1"/>
          <p:nvPr/>
        </p:nvSpPr>
        <p:spPr>
          <a:xfrm>
            <a:off x="0" y="1194477"/>
            <a:ext cx="4409935" cy="7201971"/>
          </a:xfrm>
          <a:prstGeom prst="rect">
            <a:avLst/>
          </a:prstGeom>
          <a:noFill/>
        </p:spPr>
        <p:txBody>
          <a:bodyPr wrap="square" rtlCol="0">
            <a:spAutoFit/>
          </a:bodyPr>
          <a:lstStyle/>
          <a:p>
            <a:pPr marL="342900" indent="-342900">
              <a:buSzPct val="75000"/>
              <a:buFont typeface="Wingdings" charset="2"/>
              <a:buChar char=""/>
            </a:pPr>
            <a:r>
              <a:rPr lang="en-US" sz="2200" dirty="0" smtClean="0">
                <a:latin typeface="Helvetica"/>
                <a:cs typeface="Helvetica"/>
              </a:rPr>
              <a:t>Produces highly ordered crystals, limited in size</a:t>
            </a:r>
            <a:endParaRPr lang="en-US" sz="2200" dirty="0">
              <a:latin typeface="Helvetica"/>
              <a:cs typeface="Helvetica"/>
            </a:endParaRPr>
          </a:p>
          <a:p>
            <a:pPr>
              <a:buSzPct val="75000"/>
            </a:pPr>
            <a:endParaRPr lang="en-US" sz="2200" dirty="0" smtClean="0">
              <a:latin typeface="Helvetica"/>
              <a:cs typeface="Helvetica"/>
            </a:endParaRPr>
          </a:p>
          <a:p>
            <a:pPr marL="342900" indent="-342900">
              <a:buSzPct val="75000"/>
              <a:buFont typeface="Wingdings" charset="2"/>
              <a:buChar char=""/>
            </a:pPr>
            <a:r>
              <a:rPr lang="en-US" sz="2200" dirty="0" smtClean="0">
                <a:latin typeface="Helvetica"/>
                <a:cs typeface="Helvetica"/>
              </a:rPr>
              <a:t>Micrometer-sized crystals in initial screening </a:t>
            </a:r>
          </a:p>
          <a:p>
            <a:pPr>
              <a:buSzPct val="75000"/>
            </a:pPr>
            <a:endParaRPr lang="en-US" sz="2200" dirty="0" smtClean="0">
              <a:latin typeface="Helvetica"/>
              <a:cs typeface="Helvetica"/>
            </a:endParaRPr>
          </a:p>
          <a:p>
            <a:pPr marL="342900" indent="-342900">
              <a:buSzPct val="75000"/>
              <a:buFont typeface="Wingdings" charset="2"/>
              <a:buChar char=""/>
            </a:pPr>
            <a:r>
              <a:rPr lang="en-US" sz="2200" dirty="0" smtClean="0">
                <a:latin typeface="Helvetica"/>
                <a:cs typeface="Helvetica"/>
              </a:rPr>
              <a:t>Not large enough for synchrotron, tedious to optimize larger crystals</a:t>
            </a:r>
          </a:p>
          <a:p>
            <a:pPr>
              <a:buSzPct val="75000"/>
            </a:pPr>
            <a:endParaRPr lang="en-US" sz="2200" dirty="0" smtClean="0">
              <a:latin typeface="Helvetica"/>
              <a:cs typeface="Helvetica"/>
            </a:endParaRPr>
          </a:p>
          <a:p>
            <a:pPr marL="342900" indent="-342900">
              <a:buSzPct val="75000"/>
              <a:buFont typeface="Wingdings" charset="2"/>
              <a:buChar char=""/>
            </a:pPr>
            <a:r>
              <a:rPr lang="en-US" sz="2200" dirty="0" smtClean="0">
                <a:latin typeface="Helvetica"/>
                <a:cs typeface="Helvetica"/>
              </a:rPr>
              <a:t>Resolution for crystals limited by radiation damage</a:t>
            </a:r>
          </a:p>
          <a:p>
            <a:pPr>
              <a:buSzPct val="75000"/>
            </a:pPr>
            <a:endParaRPr lang="en-US" sz="2200" dirty="0" smtClean="0">
              <a:latin typeface="Helvetica"/>
              <a:cs typeface="Helvetica"/>
            </a:endParaRPr>
          </a:p>
          <a:p>
            <a:pPr marL="342900" indent="-342900">
              <a:buSzPct val="75000"/>
              <a:buFont typeface="Wingdings" charset="2"/>
              <a:buChar char=""/>
            </a:pPr>
            <a:r>
              <a:rPr lang="en-US" sz="2200" dirty="0" smtClean="0">
                <a:latin typeface="Helvetica"/>
                <a:cs typeface="Helvetica"/>
              </a:rPr>
              <a:t>LCP grown microcrystals are suited for SFX serial femtosecond crystallography</a:t>
            </a:r>
          </a:p>
          <a:p>
            <a:pPr marL="342900" indent="-342900">
              <a:buSzPct val="75000"/>
              <a:buFont typeface="Wingdings" charset="2"/>
              <a:buChar char=""/>
            </a:pPr>
            <a:endParaRPr lang="en-US" sz="2200" dirty="0">
              <a:latin typeface="Helvetica"/>
              <a:cs typeface="Helvetica"/>
            </a:endParaRPr>
          </a:p>
          <a:p>
            <a:pPr>
              <a:buSzPct val="75000"/>
            </a:pPr>
            <a:endParaRPr lang="en-US" sz="2200" dirty="0">
              <a:latin typeface="Helvetica"/>
              <a:cs typeface="Helvetica"/>
            </a:endParaRPr>
          </a:p>
          <a:p>
            <a:pPr marL="342900" indent="-342900">
              <a:buSzPct val="75000"/>
              <a:buFont typeface="Wingdings" charset="2"/>
              <a:buChar char=""/>
            </a:pPr>
            <a:endParaRPr lang="en-US" sz="2200" dirty="0" smtClean="0">
              <a:latin typeface="Helvetica"/>
              <a:cs typeface="Helvetica"/>
            </a:endParaRPr>
          </a:p>
          <a:p>
            <a:pPr>
              <a:buSzPct val="75000"/>
            </a:pPr>
            <a:endParaRPr lang="en-US" sz="2200" dirty="0" smtClean="0">
              <a:latin typeface="Helvetica"/>
              <a:cs typeface="Helvetica"/>
            </a:endParaRPr>
          </a:p>
          <a:p>
            <a:pPr lvl="0">
              <a:defRPr sz="1800">
                <a:solidFill>
                  <a:srgbClr val="000000"/>
                </a:solidFill>
              </a:defRPr>
            </a:pPr>
            <a:endParaRPr lang="en-US" sz="2200" dirty="0">
              <a:latin typeface="Helvetica"/>
              <a:cs typeface="Helvetica"/>
            </a:endParaRPr>
          </a:p>
        </p:txBody>
      </p:sp>
      <p:pic>
        <p:nvPicPr>
          <p:cNvPr id="3" name="Picture 2"/>
          <p:cNvPicPr>
            <a:picLocks noChangeAspect="1"/>
          </p:cNvPicPr>
          <p:nvPr/>
        </p:nvPicPr>
        <p:blipFill>
          <a:blip r:embed="rId3"/>
          <a:stretch>
            <a:fillRect/>
          </a:stretch>
        </p:blipFill>
        <p:spPr>
          <a:xfrm>
            <a:off x="4318000" y="1282682"/>
            <a:ext cx="4826000" cy="4686300"/>
          </a:xfrm>
          <a:prstGeom prst="rect">
            <a:avLst/>
          </a:prstGeom>
        </p:spPr>
      </p:pic>
      <p:sp>
        <p:nvSpPr>
          <p:cNvPr id="6" name="TextBox 5"/>
          <p:cNvSpPr txBox="1"/>
          <p:nvPr/>
        </p:nvSpPr>
        <p:spPr>
          <a:xfrm>
            <a:off x="4639252" y="5968982"/>
            <a:ext cx="3978463" cy="461665"/>
          </a:xfrm>
          <a:prstGeom prst="rect">
            <a:avLst/>
          </a:prstGeom>
          <a:noFill/>
        </p:spPr>
        <p:txBody>
          <a:bodyPr wrap="square" rtlCol="0">
            <a:spAutoFit/>
          </a:bodyPr>
          <a:lstStyle/>
          <a:p>
            <a:r>
              <a:rPr lang="en-US" sz="1200" dirty="0" smtClean="0">
                <a:latin typeface="Helvetica"/>
                <a:cs typeface="Helvetica"/>
              </a:rPr>
              <a:t>Figure </a:t>
            </a:r>
            <a:r>
              <a:rPr lang="en-US" sz="1200" dirty="0">
                <a:latin typeface="Helvetica"/>
                <a:cs typeface="Helvetica"/>
              </a:rPr>
              <a:t>4</a:t>
            </a:r>
            <a:r>
              <a:rPr lang="en-US" sz="1200" dirty="0" smtClean="0">
                <a:latin typeface="Helvetica"/>
                <a:cs typeface="Helvetica"/>
              </a:rPr>
              <a:t>. Pn3m is the microstructure in this proof of principle of Smoothened receptor. (</a:t>
            </a:r>
            <a:r>
              <a:rPr lang="en-US" sz="1200" dirty="0" err="1" smtClean="0">
                <a:latin typeface="Helvetica"/>
                <a:cs typeface="Helvetica"/>
              </a:rPr>
              <a:t>Cherezov</a:t>
            </a:r>
            <a:r>
              <a:rPr lang="en-US" sz="1200" dirty="0" smtClean="0">
                <a:latin typeface="Helvetica"/>
                <a:cs typeface="Helvetica"/>
              </a:rPr>
              <a:t>) </a:t>
            </a:r>
            <a:endParaRPr lang="en-US" sz="1200" dirty="0">
              <a:latin typeface="Helvetica"/>
              <a:cs typeface="Helvetica"/>
            </a:endParaRPr>
          </a:p>
        </p:txBody>
      </p:sp>
      <p:sp>
        <p:nvSpPr>
          <p:cNvPr id="7" name="Slide Number Placeholder 6"/>
          <p:cNvSpPr>
            <a:spLocks noGrp="1"/>
          </p:cNvSpPr>
          <p:nvPr>
            <p:ph type="sldNum" sz="quarter" idx="12"/>
          </p:nvPr>
        </p:nvSpPr>
        <p:spPr/>
        <p:txBody>
          <a:bodyPr/>
          <a:lstStyle/>
          <a:p>
            <a:fld id="{699EB3B6-FCFA-9B4A-941F-D5DAB9871DB4}" type="slidenum">
              <a:rPr lang="en-US" smtClean="0"/>
              <a:t>5</a:t>
            </a:fld>
            <a:endParaRPr lang="en-US"/>
          </a:p>
        </p:txBody>
      </p:sp>
    </p:spTree>
    <p:extLst>
      <p:ext uri="{BB962C8B-B14F-4D97-AF65-F5344CB8AC3E}">
        <p14:creationId xmlns:p14="http://schemas.microsoft.com/office/powerpoint/2010/main" val="190938121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tx1"/>
          </a:solidFill>
        </p:spPr>
        <p:txBody>
          <a:bodyPr>
            <a:normAutofit/>
          </a:bodyPr>
          <a:lstStyle/>
          <a:p>
            <a:r>
              <a:rPr lang="en-US" sz="3200" dirty="0" smtClean="0">
                <a:solidFill>
                  <a:schemeClr val="bg1"/>
                </a:solidFill>
                <a:latin typeface="Helvetica"/>
                <a:cs typeface="Helvetica"/>
              </a:rPr>
              <a:t>Serial Femtosecond Crystallography (SFX)</a:t>
            </a:r>
            <a:endParaRPr lang="en-US" sz="3200" dirty="0">
              <a:solidFill>
                <a:schemeClr val="bg1"/>
              </a:solidFill>
              <a:latin typeface="Helvetica"/>
              <a:cs typeface="Helvetica"/>
            </a:endParaRPr>
          </a:p>
        </p:txBody>
      </p:sp>
      <p:sp>
        <p:nvSpPr>
          <p:cNvPr id="4" name="TextBox 3"/>
          <p:cNvSpPr txBox="1"/>
          <p:nvPr/>
        </p:nvSpPr>
        <p:spPr>
          <a:xfrm>
            <a:off x="655459" y="1788747"/>
            <a:ext cx="6868669" cy="369332"/>
          </a:xfrm>
          <a:prstGeom prst="rect">
            <a:avLst/>
          </a:prstGeom>
          <a:noFill/>
        </p:spPr>
        <p:txBody>
          <a:bodyPr wrap="square" rtlCol="0">
            <a:spAutoFit/>
          </a:bodyPr>
          <a:lstStyle/>
          <a:p>
            <a:endParaRPr lang="en-US" dirty="0"/>
          </a:p>
        </p:txBody>
      </p:sp>
      <p:sp>
        <p:nvSpPr>
          <p:cNvPr id="5" name="TextBox 4"/>
          <p:cNvSpPr txBox="1"/>
          <p:nvPr/>
        </p:nvSpPr>
        <p:spPr>
          <a:xfrm>
            <a:off x="0" y="1162728"/>
            <a:ext cx="4057140" cy="6186308"/>
          </a:xfrm>
          <a:prstGeom prst="rect">
            <a:avLst/>
          </a:prstGeom>
          <a:noFill/>
        </p:spPr>
        <p:txBody>
          <a:bodyPr wrap="square" rtlCol="0">
            <a:spAutoFit/>
          </a:bodyPr>
          <a:lstStyle/>
          <a:p>
            <a:pPr marL="342900" indent="-342900">
              <a:buSzPct val="75000"/>
              <a:buFont typeface="Wingdings" charset="2"/>
              <a:buChar char=""/>
            </a:pPr>
            <a:r>
              <a:rPr lang="en-US" sz="2200" dirty="0" smtClean="0">
                <a:latin typeface="Helvetica"/>
                <a:cs typeface="Helvetica"/>
              </a:rPr>
              <a:t>“Diffract and destroy”</a:t>
            </a:r>
          </a:p>
          <a:p>
            <a:pPr marL="342900" indent="-342900">
              <a:buSzPct val="75000"/>
              <a:buFont typeface="Wingdings" charset="2"/>
              <a:buChar char=""/>
            </a:pPr>
            <a:endParaRPr lang="en-US" sz="2200" dirty="0">
              <a:latin typeface="Helvetica"/>
              <a:cs typeface="Helvetica"/>
            </a:endParaRPr>
          </a:p>
          <a:p>
            <a:pPr marL="342900" indent="-342900">
              <a:buSzPct val="75000"/>
              <a:buFont typeface="Wingdings" charset="2"/>
              <a:buChar char=""/>
            </a:pPr>
            <a:r>
              <a:rPr lang="en-US" sz="2200" dirty="0">
                <a:latin typeface="Helvetica"/>
                <a:cs typeface="Helvetica"/>
              </a:rPr>
              <a:t>Duration of X-ray pulses is </a:t>
            </a:r>
            <a:r>
              <a:rPr lang="en-US" sz="2200" dirty="0" smtClean="0">
                <a:latin typeface="Helvetica"/>
                <a:cs typeface="Helvetica"/>
              </a:rPr>
              <a:t>such that diffracted </a:t>
            </a:r>
            <a:r>
              <a:rPr lang="en-US" sz="2200" dirty="0">
                <a:latin typeface="Helvetica"/>
                <a:cs typeface="Helvetica"/>
              </a:rPr>
              <a:t>photons exit sample before photoionization </a:t>
            </a:r>
            <a:endParaRPr lang="en-US" sz="2200" dirty="0" smtClean="0">
              <a:latin typeface="Helvetica"/>
              <a:cs typeface="Helvetica"/>
            </a:endParaRPr>
          </a:p>
          <a:p>
            <a:pPr>
              <a:buSzPct val="75000"/>
            </a:pPr>
            <a:endParaRPr lang="en-US" sz="2200" dirty="0">
              <a:latin typeface="Helvetica"/>
              <a:cs typeface="Helvetica"/>
            </a:endParaRPr>
          </a:p>
          <a:p>
            <a:pPr marL="342900" indent="-342900">
              <a:buSzPct val="75000"/>
              <a:buFont typeface="Wingdings" charset="2"/>
              <a:buChar char=""/>
            </a:pPr>
            <a:r>
              <a:rPr lang="en-US" sz="2200" dirty="0" smtClean="0">
                <a:latin typeface="Helvetica"/>
                <a:cs typeface="Helvetica"/>
              </a:rPr>
              <a:t>Data collection at more native temperatures</a:t>
            </a:r>
          </a:p>
          <a:p>
            <a:pPr marL="342900" indent="-342900">
              <a:buSzPct val="75000"/>
              <a:buFont typeface="Wingdings" charset="2"/>
              <a:buChar char=""/>
            </a:pPr>
            <a:endParaRPr lang="en-US" sz="2200" dirty="0">
              <a:latin typeface="Helvetica"/>
              <a:cs typeface="Helvetica"/>
            </a:endParaRPr>
          </a:p>
          <a:p>
            <a:pPr marL="342900" indent="-342900">
              <a:buSzPct val="75000"/>
              <a:buFont typeface="Wingdings" charset="2"/>
              <a:buChar char=""/>
            </a:pPr>
            <a:r>
              <a:rPr lang="en-US" sz="2200" dirty="0" smtClean="0">
                <a:latin typeface="Helvetica"/>
                <a:cs typeface="Helvetica"/>
              </a:rPr>
              <a:t>Work with soluble proteins, aqueous delivery into beam</a:t>
            </a:r>
          </a:p>
          <a:p>
            <a:pPr marL="342900" indent="-342900">
              <a:buSzPct val="75000"/>
              <a:buFont typeface="Wingdings" charset="2"/>
              <a:buChar char=""/>
            </a:pPr>
            <a:endParaRPr lang="en-US" sz="2200" dirty="0">
              <a:latin typeface="Helvetica"/>
              <a:cs typeface="Helvetica"/>
            </a:endParaRPr>
          </a:p>
          <a:p>
            <a:pPr marL="342900" indent="-342900">
              <a:buSzPct val="75000"/>
              <a:buFont typeface="Wingdings" charset="2"/>
              <a:buChar char=""/>
            </a:pPr>
            <a:r>
              <a:rPr lang="en-US" sz="2200" dirty="0" smtClean="0">
                <a:latin typeface="Helvetica"/>
                <a:cs typeface="Helvetica"/>
              </a:rPr>
              <a:t>Gas Dynamic Virtual Nozzle (GDVN)</a:t>
            </a:r>
            <a:endParaRPr lang="en-US" sz="2200" dirty="0">
              <a:latin typeface="Helvetica"/>
              <a:cs typeface="Helvetica"/>
            </a:endParaRPr>
          </a:p>
          <a:p>
            <a:pPr marL="342900" indent="-342900">
              <a:buSzPct val="75000"/>
              <a:buFont typeface="Wingdings" charset="2"/>
              <a:buChar char=""/>
            </a:pPr>
            <a:endParaRPr lang="en-US" sz="2200" dirty="0" smtClean="0">
              <a:latin typeface="Helvetica"/>
              <a:cs typeface="Helvetica"/>
            </a:endParaRPr>
          </a:p>
          <a:p>
            <a:pPr>
              <a:buSzPct val="75000"/>
            </a:pPr>
            <a:endParaRPr lang="en-US" sz="2200" dirty="0" smtClean="0">
              <a:latin typeface="Helvetica"/>
              <a:cs typeface="Helvetica"/>
            </a:endParaRPr>
          </a:p>
          <a:p>
            <a:pPr lvl="0">
              <a:defRPr sz="1800">
                <a:solidFill>
                  <a:srgbClr val="000000"/>
                </a:solidFill>
              </a:defRPr>
            </a:pPr>
            <a:endParaRPr lang="en-US" sz="2200" dirty="0">
              <a:latin typeface="Helvetica"/>
              <a:cs typeface="Helvetica"/>
            </a:endParaRPr>
          </a:p>
        </p:txBody>
      </p:sp>
      <p:sp>
        <p:nvSpPr>
          <p:cNvPr id="3" name="Slide Number Placeholder 2"/>
          <p:cNvSpPr>
            <a:spLocks noGrp="1"/>
          </p:cNvSpPr>
          <p:nvPr>
            <p:ph type="sldNum" sz="quarter" idx="12"/>
          </p:nvPr>
        </p:nvSpPr>
        <p:spPr/>
        <p:txBody>
          <a:bodyPr/>
          <a:lstStyle/>
          <a:p>
            <a:fld id="{699EB3B6-FCFA-9B4A-941F-D5DAB9871DB4}" type="slidenum">
              <a:rPr lang="en-US" smtClean="0"/>
              <a:t>6</a:t>
            </a:fld>
            <a:endParaRPr lang="en-US"/>
          </a:p>
        </p:txBody>
      </p:sp>
      <p:pic>
        <p:nvPicPr>
          <p:cNvPr id="6" name="Picture 5"/>
          <p:cNvPicPr>
            <a:picLocks noChangeAspect="1"/>
          </p:cNvPicPr>
          <p:nvPr/>
        </p:nvPicPr>
        <p:blipFill>
          <a:blip r:embed="rId3"/>
          <a:stretch>
            <a:fillRect/>
          </a:stretch>
        </p:blipFill>
        <p:spPr>
          <a:xfrm>
            <a:off x="4348815" y="2452121"/>
            <a:ext cx="4795185" cy="2840225"/>
          </a:xfrm>
          <a:prstGeom prst="rect">
            <a:avLst/>
          </a:prstGeom>
        </p:spPr>
      </p:pic>
      <p:sp>
        <p:nvSpPr>
          <p:cNvPr id="7" name="TextBox 6"/>
          <p:cNvSpPr txBox="1"/>
          <p:nvPr/>
        </p:nvSpPr>
        <p:spPr>
          <a:xfrm>
            <a:off x="4348815" y="5439748"/>
            <a:ext cx="4795185" cy="276999"/>
          </a:xfrm>
          <a:prstGeom prst="rect">
            <a:avLst/>
          </a:prstGeom>
          <a:noFill/>
        </p:spPr>
        <p:txBody>
          <a:bodyPr wrap="square" rtlCol="0">
            <a:spAutoFit/>
          </a:bodyPr>
          <a:lstStyle/>
          <a:p>
            <a:r>
              <a:rPr lang="en-US" sz="1200" dirty="0" smtClean="0">
                <a:latin typeface="Helvetica"/>
                <a:cs typeface="Helvetica"/>
              </a:rPr>
              <a:t>Figure </a:t>
            </a:r>
            <a:r>
              <a:rPr lang="en-US" sz="1200" dirty="0">
                <a:latin typeface="Helvetica"/>
                <a:cs typeface="Helvetica"/>
              </a:rPr>
              <a:t>5</a:t>
            </a:r>
            <a:r>
              <a:rPr lang="en-US" sz="1200" dirty="0" smtClean="0">
                <a:latin typeface="Helvetica"/>
                <a:cs typeface="Helvetica"/>
              </a:rPr>
              <a:t>. Experimental set-up for SFX. (</a:t>
            </a:r>
            <a:r>
              <a:rPr lang="en-US" sz="1200" dirty="0">
                <a:latin typeface="Helvetica"/>
                <a:cs typeface="Helvetica"/>
              </a:rPr>
              <a:t>Nature 470, 73 – 78 </a:t>
            </a:r>
            <a:r>
              <a:rPr lang="en-US" sz="1200" dirty="0" smtClean="0">
                <a:latin typeface="Helvetica"/>
                <a:cs typeface="Helvetica"/>
              </a:rPr>
              <a:t>(2011) </a:t>
            </a:r>
            <a:endParaRPr lang="en-US" sz="1200" dirty="0">
              <a:latin typeface="Helvetica"/>
              <a:cs typeface="Helvetica"/>
            </a:endParaRPr>
          </a:p>
        </p:txBody>
      </p:sp>
    </p:spTree>
    <p:extLst>
      <p:ext uri="{BB962C8B-B14F-4D97-AF65-F5344CB8AC3E}">
        <p14:creationId xmlns:p14="http://schemas.microsoft.com/office/powerpoint/2010/main" val="70212242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tx1"/>
          </a:solidFill>
        </p:spPr>
        <p:txBody>
          <a:bodyPr>
            <a:normAutofit/>
          </a:bodyPr>
          <a:lstStyle/>
          <a:p>
            <a:r>
              <a:rPr lang="en-US" sz="3200" dirty="0" smtClean="0">
                <a:solidFill>
                  <a:schemeClr val="bg1"/>
                </a:solidFill>
                <a:latin typeface="Helvetica"/>
                <a:cs typeface="Helvetica"/>
              </a:rPr>
              <a:t>X-ray Free Electron Laser (XFEL)</a:t>
            </a:r>
            <a:endParaRPr lang="en-US" sz="3200" dirty="0">
              <a:solidFill>
                <a:schemeClr val="bg1"/>
              </a:solidFill>
              <a:latin typeface="Helvetica"/>
              <a:cs typeface="Helvetica"/>
            </a:endParaRPr>
          </a:p>
        </p:txBody>
      </p:sp>
      <p:sp>
        <p:nvSpPr>
          <p:cNvPr id="4" name="TextBox 3"/>
          <p:cNvSpPr txBox="1"/>
          <p:nvPr/>
        </p:nvSpPr>
        <p:spPr>
          <a:xfrm>
            <a:off x="655459" y="1788747"/>
            <a:ext cx="6868669" cy="369332"/>
          </a:xfrm>
          <a:prstGeom prst="rect">
            <a:avLst/>
          </a:prstGeom>
          <a:noFill/>
        </p:spPr>
        <p:txBody>
          <a:bodyPr wrap="square" rtlCol="0">
            <a:spAutoFit/>
          </a:bodyPr>
          <a:lstStyle/>
          <a:p>
            <a:endParaRPr lang="en-US" dirty="0"/>
          </a:p>
        </p:txBody>
      </p:sp>
      <p:sp>
        <p:nvSpPr>
          <p:cNvPr id="5" name="TextBox 4"/>
          <p:cNvSpPr txBox="1"/>
          <p:nvPr/>
        </p:nvSpPr>
        <p:spPr>
          <a:xfrm>
            <a:off x="291675" y="1286218"/>
            <a:ext cx="4057140" cy="6186308"/>
          </a:xfrm>
          <a:prstGeom prst="rect">
            <a:avLst/>
          </a:prstGeom>
          <a:noFill/>
        </p:spPr>
        <p:txBody>
          <a:bodyPr wrap="square" rtlCol="0">
            <a:spAutoFit/>
          </a:bodyPr>
          <a:lstStyle/>
          <a:p>
            <a:pPr marL="342900" indent="-342900">
              <a:buSzPct val="75000"/>
              <a:buFont typeface="Wingdings" charset="2"/>
              <a:buChar char=""/>
            </a:pPr>
            <a:r>
              <a:rPr lang="en-US" sz="2200" dirty="0" smtClean="0">
                <a:latin typeface="Helvetica"/>
                <a:cs typeface="Helvetica"/>
              </a:rPr>
              <a:t>Stanford 2009 – DOE</a:t>
            </a:r>
          </a:p>
          <a:p>
            <a:pPr>
              <a:buSzPct val="75000"/>
            </a:pPr>
            <a:r>
              <a:rPr lang="en-US" sz="2200" dirty="0" smtClean="0">
                <a:latin typeface="Helvetica"/>
                <a:cs typeface="Helvetica"/>
              </a:rPr>
              <a:t> </a:t>
            </a:r>
          </a:p>
          <a:p>
            <a:pPr marL="342900" indent="-342900">
              <a:buSzPct val="75000"/>
              <a:buFont typeface="Wingdings" charset="2"/>
              <a:buChar char=""/>
            </a:pPr>
            <a:r>
              <a:rPr lang="en-US" sz="2200" dirty="0" smtClean="0">
                <a:latin typeface="Helvetica"/>
                <a:cs typeface="Helvetica"/>
              </a:rPr>
              <a:t>Peak brightness of an XFEL is a billion times higher than that of third generation synchrotrons </a:t>
            </a:r>
          </a:p>
          <a:p>
            <a:pPr marL="342900" indent="-342900">
              <a:buSzPct val="75000"/>
              <a:buFont typeface="Wingdings" charset="2"/>
              <a:buChar char=""/>
            </a:pPr>
            <a:endParaRPr lang="en-US" sz="2200" dirty="0">
              <a:latin typeface="Helvetica"/>
              <a:cs typeface="Helvetica"/>
            </a:endParaRPr>
          </a:p>
          <a:p>
            <a:pPr marL="342900" indent="-342900">
              <a:buSzPct val="75000"/>
              <a:buFont typeface="Wingdings" charset="2"/>
              <a:buChar char=""/>
            </a:pPr>
            <a:r>
              <a:rPr lang="en-US" sz="2200" dirty="0" smtClean="0">
                <a:latin typeface="Helvetica"/>
                <a:cs typeface="Helvetica"/>
              </a:rPr>
              <a:t>50fs XFEL energy = 1s synchrotron energy</a:t>
            </a:r>
          </a:p>
          <a:p>
            <a:pPr marL="342900" indent="-342900">
              <a:buSzPct val="75000"/>
              <a:buFont typeface="Wingdings" charset="2"/>
              <a:buChar char=""/>
            </a:pPr>
            <a:endParaRPr lang="en-US" sz="2200" dirty="0">
              <a:latin typeface="Helvetica"/>
              <a:cs typeface="Helvetica"/>
            </a:endParaRPr>
          </a:p>
          <a:p>
            <a:pPr marL="342900" indent="-342900">
              <a:buSzPct val="75000"/>
              <a:buFont typeface="Wingdings" charset="2"/>
              <a:buChar char=""/>
            </a:pPr>
            <a:r>
              <a:rPr lang="en-US" sz="2200" dirty="0" smtClean="0">
                <a:latin typeface="Helvetica"/>
                <a:cs typeface="Helvetica"/>
              </a:rPr>
              <a:t>120Hz pulses</a:t>
            </a:r>
          </a:p>
          <a:p>
            <a:pPr marL="342900" indent="-342900">
              <a:buSzPct val="75000"/>
              <a:buFont typeface="Wingdings" charset="2"/>
              <a:buChar char=""/>
            </a:pPr>
            <a:endParaRPr lang="en-US" sz="2200" dirty="0">
              <a:latin typeface="Helvetica"/>
              <a:cs typeface="Helvetica"/>
            </a:endParaRPr>
          </a:p>
          <a:p>
            <a:pPr marL="342900" indent="-342900">
              <a:buSzPct val="75000"/>
              <a:buFont typeface="Wingdings" charset="2"/>
              <a:buChar char=""/>
            </a:pPr>
            <a:r>
              <a:rPr lang="en-US" sz="2200" dirty="0" smtClean="0">
                <a:latin typeface="Helvetica"/>
                <a:cs typeface="Helvetica"/>
              </a:rPr>
              <a:t>10</a:t>
            </a:r>
            <a:r>
              <a:rPr lang="en-US" sz="2200" baseline="30000" dirty="0" smtClean="0">
                <a:latin typeface="Helvetica"/>
                <a:cs typeface="Helvetica"/>
              </a:rPr>
              <a:t>12</a:t>
            </a:r>
            <a:r>
              <a:rPr lang="en-US" sz="2200" dirty="0" smtClean="0">
                <a:latin typeface="Helvetica"/>
                <a:cs typeface="Helvetica"/>
              </a:rPr>
              <a:t> photons per pulse</a:t>
            </a:r>
          </a:p>
          <a:p>
            <a:pPr marL="342900" indent="-342900">
              <a:buSzPct val="75000"/>
              <a:buFont typeface="Wingdings" charset="2"/>
              <a:buChar char=""/>
            </a:pPr>
            <a:endParaRPr lang="en-US" sz="2200" dirty="0">
              <a:latin typeface="Helvetica"/>
              <a:cs typeface="Helvetica"/>
            </a:endParaRPr>
          </a:p>
          <a:p>
            <a:pPr marL="342900" indent="-342900">
              <a:buSzPct val="75000"/>
              <a:buFont typeface="Wingdings" charset="2"/>
              <a:buChar char=""/>
            </a:pPr>
            <a:r>
              <a:rPr lang="en-US" sz="2200" dirty="0" smtClean="0">
                <a:latin typeface="Helvetica"/>
                <a:cs typeface="Helvetica"/>
              </a:rPr>
              <a:t>Ability to diffract and destroy</a:t>
            </a:r>
            <a:endParaRPr lang="en-US" sz="2200" dirty="0">
              <a:latin typeface="Helvetica"/>
              <a:cs typeface="Helvetica"/>
            </a:endParaRPr>
          </a:p>
          <a:p>
            <a:pPr marL="342900" indent="-342900">
              <a:buSzPct val="75000"/>
              <a:buFont typeface="Wingdings" charset="2"/>
              <a:buChar char=""/>
            </a:pPr>
            <a:endParaRPr lang="en-US" sz="2200" dirty="0" smtClean="0">
              <a:latin typeface="Helvetica"/>
              <a:cs typeface="Helvetica"/>
            </a:endParaRPr>
          </a:p>
          <a:p>
            <a:pPr>
              <a:buSzPct val="75000"/>
            </a:pPr>
            <a:endParaRPr lang="en-US" sz="2200" dirty="0" smtClean="0">
              <a:latin typeface="Helvetica"/>
              <a:cs typeface="Helvetica"/>
            </a:endParaRPr>
          </a:p>
          <a:p>
            <a:pPr lvl="0">
              <a:defRPr sz="1800">
                <a:solidFill>
                  <a:srgbClr val="000000"/>
                </a:solidFill>
              </a:defRPr>
            </a:pPr>
            <a:endParaRPr lang="en-US" sz="2200" dirty="0">
              <a:latin typeface="Helvetica"/>
              <a:cs typeface="Helvetica"/>
            </a:endParaRPr>
          </a:p>
        </p:txBody>
      </p:sp>
      <p:sp>
        <p:nvSpPr>
          <p:cNvPr id="3" name="Slide Number Placeholder 2"/>
          <p:cNvSpPr>
            <a:spLocks noGrp="1"/>
          </p:cNvSpPr>
          <p:nvPr>
            <p:ph type="sldNum" sz="quarter" idx="12"/>
          </p:nvPr>
        </p:nvSpPr>
        <p:spPr/>
        <p:txBody>
          <a:bodyPr/>
          <a:lstStyle/>
          <a:p>
            <a:fld id="{699EB3B6-FCFA-9B4A-941F-D5DAB9871DB4}" type="slidenum">
              <a:rPr lang="en-US" smtClean="0"/>
              <a:t>7</a:t>
            </a:fld>
            <a:endParaRPr lang="en-US"/>
          </a:p>
        </p:txBody>
      </p:sp>
      <p:sp>
        <p:nvSpPr>
          <p:cNvPr id="7" name="TextBox 6"/>
          <p:cNvSpPr txBox="1"/>
          <p:nvPr/>
        </p:nvSpPr>
        <p:spPr>
          <a:xfrm>
            <a:off x="5380124" y="6168054"/>
            <a:ext cx="3475025" cy="461665"/>
          </a:xfrm>
          <a:prstGeom prst="rect">
            <a:avLst/>
          </a:prstGeom>
          <a:noFill/>
        </p:spPr>
        <p:txBody>
          <a:bodyPr wrap="square" rtlCol="0">
            <a:spAutoFit/>
          </a:bodyPr>
          <a:lstStyle/>
          <a:p>
            <a:r>
              <a:rPr lang="en-US" sz="1200" dirty="0" smtClean="0">
                <a:latin typeface="Helvetica"/>
                <a:cs typeface="Helvetica"/>
              </a:rPr>
              <a:t>Figure </a:t>
            </a:r>
            <a:r>
              <a:rPr lang="en-US" sz="1200" dirty="0">
                <a:latin typeface="Helvetica"/>
                <a:cs typeface="Helvetica"/>
              </a:rPr>
              <a:t>6</a:t>
            </a:r>
            <a:r>
              <a:rPr lang="en-US" sz="1200" dirty="0" smtClean="0">
                <a:latin typeface="Helvetica"/>
                <a:cs typeface="Helvetica"/>
              </a:rPr>
              <a:t>. Aerial view of SLAC National Laboratory, including XFEL </a:t>
            </a:r>
            <a:endParaRPr lang="en-US" sz="1200" dirty="0">
              <a:latin typeface="Helvetica"/>
              <a:cs typeface="Helvetica"/>
            </a:endParaRPr>
          </a:p>
        </p:txBody>
      </p:sp>
      <p:pic>
        <p:nvPicPr>
          <p:cNvPr id="8" name="Picture 7"/>
          <p:cNvPicPr>
            <a:picLocks noChangeAspect="1"/>
          </p:cNvPicPr>
          <p:nvPr/>
        </p:nvPicPr>
        <p:blipFill>
          <a:blip r:embed="rId3"/>
          <a:stretch>
            <a:fillRect/>
          </a:stretch>
        </p:blipFill>
        <p:spPr>
          <a:xfrm>
            <a:off x="5468319" y="1380679"/>
            <a:ext cx="3218481" cy="4827722"/>
          </a:xfrm>
          <a:prstGeom prst="rect">
            <a:avLst/>
          </a:prstGeom>
        </p:spPr>
      </p:pic>
    </p:spTree>
    <p:extLst>
      <p:ext uri="{BB962C8B-B14F-4D97-AF65-F5344CB8AC3E}">
        <p14:creationId xmlns:p14="http://schemas.microsoft.com/office/powerpoint/2010/main" val="294225422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tx1"/>
          </a:solidFill>
        </p:spPr>
        <p:txBody>
          <a:bodyPr>
            <a:normAutofit/>
          </a:bodyPr>
          <a:lstStyle/>
          <a:p>
            <a:r>
              <a:rPr lang="en-US" sz="3200" dirty="0" smtClean="0">
                <a:solidFill>
                  <a:schemeClr val="bg1"/>
                </a:solidFill>
                <a:latin typeface="Helvetica"/>
                <a:cs typeface="Helvetica"/>
              </a:rPr>
              <a:t>Gas Dynamic Virtual Nozzle (GDVN)</a:t>
            </a:r>
            <a:endParaRPr lang="en-US" sz="3200" dirty="0">
              <a:solidFill>
                <a:schemeClr val="bg1"/>
              </a:solidFill>
              <a:latin typeface="Helvetica"/>
              <a:cs typeface="Helvetica"/>
            </a:endParaRPr>
          </a:p>
        </p:txBody>
      </p:sp>
      <p:sp>
        <p:nvSpPr>
          <p:cNvPr id="4" name="TextBox 3"/>
          <p:cNvSpPr txBox="1"/>
          <p:nvPr/>
        </p:nvSpPr>
        <p:spPr>
          <a:xfrm>
            <a:off x="655459" y="1788747"/>
            <a:ext cx="6868669" cy="369332"/>
          </a:xfrm>
          <a:prstGeom prst="rect">
            <a:avLst/>
          </a:prstGeom>
          <a:noFill/>
        </p:spPr>
        <p:txBody>
          <a:bodyPr wrap="square" rtlCol="0">
            <a:spAutoFit/>
          </a:bodyPr>
          <a:lstStyle/>
          <a:p>
            <a:endParaRPr lang="en-US" dirty="0"/>
          </a:p>
        </p:txBody>
      </p:sp>
      <p:sp>
        <p:nvSpPr>
          <p:cNvPr id="5" name="TextBox 4"/>
          <p:cNvSpPr txBox="1"/>
          <p:nvPr/>
        </p:nvSpPr>
        <p:spPr>
          <a:xfrm>
            <a:off x="196176" y="1259916"/>
            <a:ext cx="8182700" cy="2123658"/>
          </a:xfrm>
          <a:prstGeom prst="rect">
            <a:avLst/>
          </a:prstGeom>
          <a:noFill/>
        </p:spPr>
        <p:txBody>
          <a:bodyPr wrap="square" rtlCol="0">
            <a:spAutoFit/>
          </a:bodyPr>
          <a:lstStyle/>
          <a:p>
            <a:pPr marL="342900" indent="-342900">
              <a:buSzPct val="75000"/>
              <a:buFont typeface="Wingdings" charset="2"/>
              <a:buChar char=""/>
            </a:pPr>
            <a:r>
              <a:rPr lang="en-US" sz="2200" dirty="0" smtClean="0">
                <a:latin typeface="Helvetica"/>
                <a:cs typeface="Helvetica"/>
              </a:rPr>
              <a:t>Gas focusing sheath</a:t>
            </a:r>
          </a:p>
          <a:p>
            <a:pPr marL="800100" lvl="1" indent="-342900">
              <a:buSzPct val="75000"/>
              <a:buFont typeface="Wingdings" charset="2"/>
              <a:buChar char=""/>
            </a:pPr>
            <a:r>
              <a:rPr lang="en-US" dirty="0" smtClean="0">
                <a:latin typeface="Helvetica"/>
                <a:cs typeface="Helvetica"/>
              </a:rPr>
              <a:t>supplies hydrated </a:t>
            </a:r>
            <a:r>
              <a:rPr lang="en-US" dirty="0" err="1" smtClean="0">
                <a:latin typeface="Helvetica"/>
                <a:cs typeface="Helvetica"/>
              </a:rPr>
              <a:t>nanocrystals</a:t>
            </a:r>
            <a:r>
              <a:rPr lang="en-US" dirty="0" smtClean="0">
                <a:latin typeface="Helvetica"/>
                <a:cs typeface="Helvetica"/>
              </a:rPr>
              <a:t> to the pulsed X-ray beam</a:t>
            </a:r>
          </a:p>
          <a:p>
            <a:pPr>
              <a:buSzPct val="75000"/>
            </a:pPr>
            <a:endParaRPr lang="en-US" sz="2200" dirty="0">
              <a:latin typeface="Helvetica"/>
              <a:cs typeface="Helvetica"/>
            </a:endParaRPr>
          </a:p>
          <a:p>
            <a:pPr marL="342900" indent="-342900">
              <a:buSzPct val="75000"/>
              <a:buFont typeface="Wingdings" charset="2"/>
              <a:buChar char=""/>
            </a:pPr>
            <a:r>
              <a:rPr lang="en-US" sz="2200" dirty="0" smtClean="0">
                <a:latin typeface="Helvetica"/>
                <a:cs typeface="Helvetica"/>
              </a:rPr>
              <a:t>Not feasible for LCP (highly viscous) – Need for LCP injector</a:t>
            </a:r>
          </a:p>
          <a:p>
            <a:pPr>
              <a:buSzPct val="75000"/>
            </a:pPr>
            <a:endParaRPr lang="en-US" sz="2200" dirty="0" smtClean="0">
              <a:latin typeface="Helvetica"/>
              <a:cs typeface="Helvetica"/>
            </a:endParaRPr>
          </a:p>
          <a:p>
            <a:pPr lvl="0">
              <a:defRPr sz="1800">
                <a:solidFill>
                  <a:srgbClr val="000000"/>
                </a:solidFill>
              </a:defRPr>
            </a:pPr>
            <a:endParaRPr lang="en-US" sz="2200" dirty="0">
              <a:latin typeface="Helvetica"/>
              <a:cs typeface="Helvetica"/>
            </a:endParaRPr>
          </a:p>
        </p:txBody>
      </p:sp>
      <p:sp>
        <p:nvSpPr>
          <p:cNvPr id="3" name="Slide Number Placeholder 2"/>
          <p:cNvSpPr>
            <a:spLocks noGrp="1"/>
          </p:cNvSpPr>
          <p:nvPr>
            <p:ph type="sldNum" sz="quarter" idx="12"/>
          </p:nvPr>
        </p:nvSpPr>
        <p:spPr/>
        <p:txBody>
          <a:bodyPr/>
          <a:lstStyle/>
          <a:p>
            <a:fld id="{699EB3B6-FCFA-9B4A-941F-D5DAB9871DB4}" type="slidenum">
              <a:rPr lang="en-US" smtClean="0"/>
              <a:t>8</a:t>
            </a:fld>
            <a:endParaRPr lang="en-US"/>
          </a:p>
        </p:txBody>
      </p:sp>
      <p:sp>
        <p:nvSpPr>
          <p:cNvPr id="8" name="TextBox 7"/>
          <p:cNvSpPr txBox="1"/>
          <p:nvPr/>
        </p:nvSpPr>
        <p:spPr>
          <a:xfrm>
            <a:off x="3457389" y="5433477"/>
            <a:ext cx="184666" cy="369332"/>
          </a:xfrm>
          <a:prstGeom prst="rect">
            <a:avLst/>
          </a:prstGeom>
          <a:noFill/>
        </p:spPr>
        <p:txBody>
          <a:bodyPr wrap="none" rtlCol="0">
            <a:spAutoFit/>
          </a:bodyPr>
          <a:lstStyle/>
          <a:p>
            <a:endParaRPr lang="en-US" dirty="0"/>
          </a:p>
        </p:txBody>
      </p:sp>
      <p:pic>
        <p:nvPicPr>
          <p:cNvPr id="9" name="Picture 8" descr="GDVN_1.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0402" y="2917781"/>
            <a:ext cx="6523197" cy="3673062"/>
          </a:xfrm>
          <a:prstGeom prst="rect">
            <a:avLst/>
          </a:prstGeom>
        </p:spPr>
      </p:pic>
      <p:sp>
        <p:nvSpPr>
          <p:cNvPr id="10" name="TextBox 9"/>
          <p:cNvSpPr txBox="1"/>
          <p:nvPr/>
        </p:nvSpPr>
        <p:spPr>
          <a:xfrm>
            <a:off x="3146490" y="6590843"/>
            <a:ext cx="4666413" cy="276999"/>
          </a:xfrm>
          <a:prstGeom prst="rect">
            <a:avLst/>
          </a:prstGeom>
          <a:noFill/>
        </p:spPr>
        <p:txBody>
          <a:bodyPr wrap="square" rtlCol="0">
            <a:spAutoFit/>
          </a:bodyPr>
          <a:lstStyle/>
          <a:p>
            <a:r>
              <a:rPr lang="en-US" sz="1200" dirty="0" smtClean="0">
                <a:latin typeface="Helvetica"/>
                <a:cs typeface="Helvetica"/>
              </a:rPr>
              <a:t>Figure </a:t>
            </a:r>
            <a:r>
              <a:rPr lang="en-US" sz="1200" dirty="0">
                <a:latin typeface="Helvetica"/>
                <a:cs typeface="Helvetica"/>
              </a:rPr>
              <a:t>7</a:t>
            </a:r>
            <a:r>
              <a:rPr lang="en-US" sz="1200" dirty="0" smtClean="0">
                <a:latin typeface="Helvetica"/>
                <a:cs typeface="Helvetica"/>
              </a:rPr>
              <a:t>. Gas Dynamic Virtual Nozzle. (SLAC</a:t>
            </a:r>
            <a:r>
              <a:rPr lang="en-US" sz="1200" dirty="0">
                <a:latin typeface="Helvetica"/>
                <a:cs typeface="Helvetica"/>
              </a:rPr>
              <a:t> </a:t>
            </a:r>
            <a:r>
              <a:rPr lang="en-US" sz="1200" dirty="0" smtClean="0">
                <a:latin typeface="Helvetica"/>
                <a:cs typeface="Helvetica"/>
              </a:rPr>
              <a:t>National Lab) </a:t>
            </a:r>
            <a:endParaRPr lang="en-US" sz="1200" dirty="0">
              <a:latin typeface="Helvetica"/>
              <a:cs typeface="Helvetica"/>
            </a:endParaRPr>
          </a:p>
        </p:txBody>
      </p:sp>
    </p:spTree>
    <p:extLst>
      <p:ext uri="{BB962C8B-B14F-4D97-AF65-F5344CB8AC3E}">
        <p14:creationId xmlns:p14="http://schemas.microsoft.com/office/powerpoint/2010/main" val="190938121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83592" y="4223177"/>
            <a:ext cx="8576817" cy="2546618"/>
          </a:xfrm>
          <a:prstGeom prst="rect">
            <a:avLst/>
          </a:prstGeom>
        </p:spPr>
      </p:pic>
      <p:sp>
        <p:nvSpPr>
          <p:cNvPr id="2" name="Title 1"/>
          <p:cNvSpPr>
            <a:spLocks noGrp="1"/>
          </p:cNvSpPr>
          <p:nvPr>
            <p:ph type="title"/>
          </p:nvPr>
        </p:nvSpPr>
        <p:spPr>
          <a:xfrm>
            <a:off x="0" y="0"/>
            <a:ext cx="9144000" cy="1143000"/>
          </a:xfrm>
          <a:solidFill>
            <a:schemeClr val="tx1"/>
          </a:solidFill>
        </p:spPr>
        <p:txBody>
          <a:bodyPr>
            <a:normAutofit/>
          </a:bodyPr>
          <a:lstStyle/>
          <a:p>
            <a:r>
              <a:rPr lang="en-US" sz="3200" dirty="0" smtClean="0">
                <a:solidFill>
                  <a:schemeClr val="bg1"/>
                </a:solidFill>
                <a:latin typeface="Helvetica"/>
                <a:cs typeface="Helvetica"/>
              </a:rPr>
              <a:t>LCP Injector Set-up</a:t>
            </a:r>
            <a:endParaRPr lang="en-US" sz="3200" dirty="0">
              <a:solidFill>
                <a:schemeClr val="bg1"/>
              </a:solidFill>
              <a:latin typeface="Helvetica"/>
              <a:cs typeface="Helvetica"/>
            </a:endParaRPr>
          </a:p>
        </p:txBody>
      </p:sp>
      <p:sp>
        <p:nvSpPr>
          <p:cNvPr id="4" name="TextBox 3"/>
          <p:cNvSpPr txBox="1"/>
          <p:nvPr/>
        </p:nvSpPr>
        <p:spPr>
          <a:xfrm>
            <a:off x="655459" y="1788747"/>
            <a:ext cx="6868669" cy="369332"/>
          </a:xfrm>
          <a:prstGeom prst="rect">
            <a:avLst/>
          </a:prstGeom>
          <a:noFill/>
        </p:spPr>
        <p:txBody>
          <a:bodyPr wrap="square" rtlCol="0">
            <a:spAutoFit/>
          </a:bodyPr>
          <a:lstStyle/>
          <a:p>
            <a:endParaRPr lang="en-US" dirty="0"/>
          </a:p>
        </p:txBody>
      </p:sp>
      <p:sp>
        <p:nvSpPr>
          <p:cNvPr id="5" name="TextBox 4"/>
          <p:cNvSpPr txBox="1"/>
          <p:nvPr/>
        </p:nvSpPr>
        <p:spPr>
          <a:xfrm>
            <a:off x="0" y="1123490"/>
            <a:ext cx="9144000" cy="3477875"/>
          </a:xfrm>
          <a:prstGeom prst="rect">
            <a:avLst/>
          </a:prstGeom>
          <a:noFill/>
        </p:spPr>
        <p:txBody>
          <a:bodyPr wrap="square" rtlCol="0">
            <a:spAutoFit/>
          </a:bodyPr>
          <a:lstStyle/>
          <a:p>
            <a:pPr marL="342900" indent="-342900">
              <a:buSzPct val="75000"/>
              <a:buFont typeface="Wingdings" charset="2"/>
              <a:buChar char=""/>
            </a:pPr>
            <a:r>
              <a:rPr lang="en-US" sz="2200" dirty="0">
                <a:latin typeface="Helvetica"/>
                <a:cs typeface="Helvetica"/>
              </a:rPr>
              <a:t>I</a:t>
            </a:r>
            <a:r>
              <a:rPr lang="en-US" sz="2200" dirty="0" smtClean="0">
                <a:latin typeface="Helvetica"/>
                <a:cs typeface="Helvetica"/>
              </a:rPr>
              <a:t>njector attached to nozzle rod for insertion to experimental chamber</a:t>
            </a:r>
          </a:p>
          <a:p>
            <a:pPr>
              <a:buSzPct val="75000"/>
            </a:pPr>
            <a:endParaRPr lang="en-US" sz="2200" dirty="0" smtClean="0">
              <a:latin typeface="Helvetica"/>
              <a:cs typeface="Helvetica"/>
            </a:endParaRPr>
          </a:p>
          <a:p>
            <a:pPr marL="342900" indent="-342900">
              <a:buSzPct val="75000"/>
              <a:buFont typeface="Wingdings" charset="2"/>
              <a:buChar char=""/>
            </a:pPr>
            <a:r>
              <a:rPr lang="en-US" sz="2200" dirty="0" smtClean="0">
                <a:latin typeface="Helvetica"/>
                <a:cs typeface="Helvetica"/>
              </a:rPr>
              <a:t>Water line (blue) provides pressure 300psi, drives hydraulic plunger</a:t>
            </a:r>
          </a:p>
          <a:p>
            <a:pPr>
              <a:buSzPct val="75000"/>
            </a:pPr>
            <a:endParaRPr lang="en-US" sz="2200" dirty="0" smtClean="0">
              <a:latin typeface="Helvetica"/>
              <a:cs typeface="Helvetica"/>
            </a:endParaRPr>
          </a:p>
          <a:p>
            <a:pPr marL="342900" indent="-342900">
              <a:buSzPct val="75000"/>
              <a:buFont typeface="Wingdings" charset="2"/>
              <a:buChar char=""/>
            </a:pPr>
            <a:r>
              <a:rPr lang="en-US" sz="2200" dirty="0" smtClean="0">
                <a:latin typeface="Helvetica"/>
                <a:cs typeface="Helvetica"/>
              </a:rPr>
              <a:t>Teflon balls provide tight seal against LCP leakage from </a:t>
            </a:r>
            <a:r>
              <a:rPr lang="en-US" sz="2200" dirty="0" smtClean="0">
                <a:latin typeface="Helvetica"/>
                <a:cs typeface="Helvetica"/>
              </a:rPr>
              <a:t>20uL LCP </a:t>
            </a:r>
            <a:r>
              <a:rPr lang="en-US" sz="2200" dirty="0" smtClean="0">
                <a:latin typeface="Helvetica"/>
                <a:cs typeface="Helvetica"/>
              </a:rPr>
              <a:t>reservoir</a:t>
            </a:r>
          </a:p>
          <a:p>
            <a:pPr marL="342900" indent="-342900">
              <a:buSzPct val="75000"/>
              <a:buFont typeface="Wingdings" charset="2"/>
              <a:buChar char=""/>
            </a:pPr>
            <a:endParaRPr lang="en-US" sz="2200" dirty="0" smtClean="0">
              <a:latin typeface="Helvetica"/>
              <a:cs typeface="Helvetica"/>
            </a:endParaRPr>
          </a:p>
          <a:p>
            <a:pPr marL="342900" indent="-342900">
              <a:buSzPct val="75000"/>
              <a:buFont typeface="Wingdings" charset="2"/>
              <a:buChar char=""/>
            </a:pPr>
            <a:r>
              <a:rPr lang="en-US" sz="2200" dirty="0" smtClean="0">
                <a:latin typeface="Helvetica"/>
                <a:cs typeface="Helvetica"/>
              </a:rPr>
              <a:t>Gas line (green) for reliable extrusion of LCP and to maintain coaxial flow</a:t>
            </a:r>
            <a:endParaRPr lang="en-US" dirty="0">
              <a:latin typeface="Helvetica"/>
              <a:cs typeface="Helvetica"/>
            </a:endParaRPr>
          </a:p>
          <a:p>
            <a:pPr lvl="0">
              <a:defRPr sz="1800">
                <a:solidFill>
                  <a:srgbClr val="000000"/>
                </a:solidFill>
              </a:defRPr>
            </a:pPr>
            <a:endParaRPr lang="en-US" sz="2200" dirty="0">
              <a:latin typeface="Helvetica"/>
              <a:cs typeface="Helvetica"/>
            </a:endParaRPr>
          </a:p>
        </p:txBody>
      </p:sp>
      <p:sp>
        <p:nvSpPr>
          <p:cNvPr id="3" name="Slide Number Placeholder 2"/>
          <p:cNvSpPr>
            <a:spLocks noGrp="1"/>
          </p:cNvSpPr>
          <p:nvPr>
            <p:ph type="sldNum" sz="quarter" idx="12"/>
          </p:nvPr>
        </p:nvSpPr>
        <p:spPr/>
        <p:txBody>
          <a:bodyPr/>
          <a:lstStyle/>
          <a:p>
            <a:fld id="{699EB3B6-FCFA-9B4A-941F-D5DAB9871DB4}" type="slidenum">
              <a:rPr lang="en-US" smtClean="0"/>
              <a:t>9</a:t>
            </a:fld>
            <a:endParaRPr lang="en-US"/>
          </a:p>
        </p:txBody>
      </p:sp>
      <p:sp>
        <p:nvSpPr>
          <p:cNvPr id="7" name="TextBox 6"/>
          <p:cNvSpPr txBox="1"/>
          <p:nvPr/>
        </p:nvSpPr>
        <p:spPr>
          <a:xfrm>
            <a:off x="1393539" y="6426835"/>
            <a:ext cx="6922826" cy="276999"/>
          </a:xfrm>
          <a:prstGeom prst="rect">
            <a:avLst/>
          </a:prstGeom>
          <a:noFill/>
        </p:spPr>
        <p:txBody>
          <a:bodyPr wrap="square" rtlCol="0">
            <a:spAutoFit/>
          </a:bodyPr>
          <a:lstStyle/>
          <a:p>
            <a:r>
              <a:rPr lang="en-US" sz="1200" dirty="0" smtClean="0">
                <a:latin typeface="Helvetica"/>
                <a:cs typeface="Helvetica"/>
              </a:rPr>
              <a:t>Figure </a:t>
            </a:r>
            <a:r>
              <a:rPr lang="en-US" sz="1200" dirty="0">
                <a:latin typeface="Helvetica"/>
                <a:cs typeface="Helvetica"/>
              </a:rPr>
              <a:t>8</a:t>
            </a:r>
            <a:r>
              <a:rPr lang="en-US" sz="1200" dirty="0" smtClean="0">
                <a:latin typeface="Helvetica"/>
                <a:cs typeface="Helvetica"/>
              </a:rPr>
              <a:t>. LCP Injector schematic. (</a:t>
            </a:r>
            <a:r>
              <a:rPr lang="en-US" sz="1200" dirty="0" err="1" smtClean="0">
                <a:latin typeface="Helvetica"/>
                <a:cs typeface="Helvetica"/>
              </a:rPr>
              <a:t>Weierstall</a:t>
            </a:r>
            <a:r>
              <a:rPr lang="en-US" sz="1200" dirty="0" smtClean="0">
                <a:latin typeface="Helvetica"/>
                <a:cs typeface="Helvetica"/>
              </a:rPr>
              <a:t>, U. </a:t>
            </a:r>
            <a:r>
              <a:rPr lang="en-US" sz="1200" i="1" dirty="0" smtClean="0">
                <a:latin typeface="Helvetica"/>
                <a:cs typeface="Helvetica"/>
              </a:rPr>
              <a:t>et al. Nat. </a:t>
            </a:r>
            <a:r>
              <a:rPr lang="en-US" sz="1200" i="1" dirty="0" err="1" smtClean="0">
                <a:latin typeface="Helvetica"/>
                <a:cs typeface="Helvetica"/>
              </a:rPr>
              <a:t>Commun</a:t>
            </a:r>
            <a:r>
              <a:rPr lang="en-US" sz="1200" i="1" dirty="0" smtClean="0">
                <a:latin typeface="Helvetica"/>
                <a:cs typeface="Helvetica"/>
              </a:rPr>
              <a:t>. </a:t>
            </a:r>
            <a:r>
              <a:rPr lang="en-US" sz="1200" dirty="0" smtClean="0">
                <a:latin typeface="Helvetica"/>
                <a:cs typeface="Helvetica"/>
              </a:rPr>
              <a:t>5:3309) </a:t>
            </a:r>
            <a:endParaRPr lang="en-US" sz="1200" dirty="0">
              <a:latin typeface="Helvetica"/>
              <a:cs typeface="Helvetica"/>
            </a:endParaRPr>
          </a:p>
        </p:txBody>
      </p:sp>
    </p:spTree>
    <p:extLst>
      <p:ext uri="{BB962C8B-B14F-4D97-AF65-F5344CB8AC3E}">
        <p14:creationId xmlns:p14="http://schemas.microsoft.com/office/powerpoint/2010/main" val="77983663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3036</TotalTime>
  <Words>1372</Words>
  <Application>Microsoft Macintosh PowerPoint</Application>
  <PresentationFormat>On-screen Show (4:3)</PresentationFormat>
  <Paragraphs>214</Paragraphs>
  <Slides>21</Slides>
  <Notes>20</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Membrane Proteins</vt:lpstr>
      <vt:lpstr>Membrane Protein Crystallization</vt:lpstr>
      <vt:lpstr>Lipidic Cubic Phase (LCP)</vt:lpstr>
      <vt:lpstr>Lipidic Cubic Phase (LCP)</vt:lpstr>
      <vt:lpstr>Serial Femtosecond Crystallography (SFX)</vt:lpstr>
      <vt:lpstr>X-ray Free Electron Laser (XFEL)</vt:lpstr>
      <vt:lpstr>Gas Dynamic Virtual Nozzle (GDVN)</vt:lpstr>
      <vt:lpstr>LCP Injector Set-up</vt:lpstr>
      <vt:lpstr>LCP extrusion</vt:lpstr>
      <vt:lpstr>Model Protein: Human Smoothened Receptor</vt:lpstr>
      <vt:lpstr>Crystal Growth</vt:lpstr>
      <vt:lpstr>Structure Recovery</vt:lpstr>
      <vt:lpstr>Structure Recovery</vt:lpstr>
      <vt:lpstr>Structure Recovery</vt:lpstr>
      <vt:lpstr>Diffraction Data and Sample Consumption</vt:lpstr>
      <vt:lpstr>Statistics</vt:lpstr>
      <vt:lpstr>Structure Recovery: PDB ID 4O9R</vt:lpstr>
      <vt:lpstr>Implications of LCP Injector development</vt:lpstr>
      <vt:lpstr>In Summary</vt:lpstr>
      <vt:lpstr>References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 Organism: Xenpus</dc:title>
  <dc:creator>Jose Olmos</dc:creator>
  <cp:lastModifiedBy>Jose Olmos</cp:lastModifiedBy>
  <cp:revision>90</cp:revision>
  <cp:lastPrinted>2015-03-25T17:15:55Z</cp:lastPrinted>
  <dcterms:created xsi:type="dcterms:W3CDTF">2015-03-22T00:09:33Z</dcterms:created>
  <dcterms:modified xsi:type="dcterms:W3CDTF">2015-04-15T18:41:47Z</dcterms:modified>
</cp:coreProperties>
</file>